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8" r:id="rId3"/>
    <p:sldId id="257" r:id="rId4"/>
    <p:sldId id="264" r:id="rId5"/>
    <p:sldId id="259" r:id="rId6"/>
    <p:sldId id="260" r:id="rId7"/>
    <p:sldId id="261" r:id="rId8"/>
    <p:sldId id="265" r:id="rId9"/>
    <p:sldId id="266" r:id="rId10"/>
    <p:sldId id="291" r:id="rId11"/>
    <p:sldId id="285" r:id="rId12"/>
    <p:sldId id="267" r:id="rId13"/>
    <p:sldId id="292" r:id="rId14"/>
    <p:sldId id="287" r:id="rId15"/>
    <p:sldId id="284" r:id="rId16"/>
    <p:sldId id="283" r:id="rId17"/>
    <p:sldId id="274" r:id="rId18"/>
    <p:sldId id="275" r:id="rId19"/>
    <p:sldId id="276" r:id="rId20"/>
    <p:sldId id="277" r:id="rId21"/>
    <p:sldId id="278" r:id="rId22"/>
    <p:sldId id="279" r:id="rId23"/>
    <p:sldId id="280" r:id="rId24"/>
    <p:sldId id="281" r:id="rId25"/>
    <p:sldId id="282" r:id="rId26"/>
    <p:sldId id="273" r:id="rId27"/>
    <p:sldId id="288" r:id="rId28"/>
    <p:sldId id="293" r:id="rId29"/>
    <p:sldId id="294" r:id="rId30"/>
    <p:sldId id="289" r:id="rId31"/>
    <p:sldId id="29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8C03E-D1F9-4106-A83E-E1E83E827A67}" v="36" dt="2024-04-27T03:41:05.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i Keerthi Gopireddy" userId="6cbd1b6abcb1a841" providerId="LiveId" clId="{9EC8C03E-D1F9-4106-A83E-E1E83E827A67}"/>
    <pc:docChg chg="undo redo custSel addSld modSld sldOrd">
      <pc:chgData name="Lakshmi Keerthi Gopireddy" userId="6cbd1b6abcb1a841" providerId="LiveId" clId="{9EC8C03E-D1F9-4106-A83E-E1E83E827A67}" dt="2024-04-27T03:40:52.236" v="576" actId="1076"/>
      <pc:docMkLst>
        <pc:docMk/>
      </pc:docMkLst>
      <pc:sldChg chg="modSp mod ord">
        <pc:chgData name="Lakshmi Keerthi Gopireddy" userId="6cbd1b6abcb1a841" providerId="LiveId" clId="{9EC8C03E-D1F9-4106-A83E-E1E83E827A67}" dt="2024-04-27T01:08:23.918" v="301" actId="20578"/>
        <pc:sldMkLst>
          <pc:docMk/>
          <pc:sldMk cId="995841770" sldId="257"/>
        </pc:sldMkLst>
        <pc:spChg chg="mod">
          <ac:chgData name="Lakshmi Keerthi Gopireddy" userId="6cbd1b6abcb1a841" providerId="LiveId" clId="{9EC8C03E-D1F9-4106-A83E-E1E83E827A67}" dt="2024-04-26T15:11:58.171" v="253" actId="1036"/>
          <ac:spMkLst>
            <pc:docMk/>
            <pc:sldMk cId="995841770" sldId="257"/>
            <ac:spMk id="3" creationId="{D64947E4-3897-1DE4-864A-85F75A23FD18}"/>
          </ac:spMkLst>
        </pc:spChg>
      </pc:sldChg>
      <pc:sldChg chg="modSp mod">
        <pc:chgData name="Lakshmi Keerthi Gopireddy" userId="6cbd1b6abcb1a841" providerId="LiveId" clId="{9EC8C03E-D1F9-4106-A83E-E1E83E827A67}" dt="2024-04-27T01:14:31.991" v="327" actId="20577"/>
        <pc:sldMkLst>
          <pc:docMk/>
          <pc:sldMk cId="2450749109" sldId="259"/>
        </pc:sldMkLst>
        <pc:spChg chg="mod">
          <ac:chgData name="Lakshmi Keerthi Gopireddy" userId="6cbd1b6abcb1a841" providerId="LiveId" clId="{9EC8C03E-D1F9-4106-A83E-E1E83E827A67}" dt="2024-04-27T01:14:31.991" v="327" actId="20577"/>
          <ac:spMkLst>
            <pc:docMk/>
            <pc:sldMk cId="2450749109" sldId="259"/>
            <ac:spMk id="3" creationId="{2C83FCD9-7893-B3AB-727A-667022EED46D}"/>
          </ac:spMkLst>
        </pc:spChg>
      </pc:sldChg>
      <pc:sldChg chg="modSp mod modNotesTx">
        <pc:chgData name="Lakshmi Keerthi Gopireddy" userId="6cbd1b6abcb1a841" providerId="LiveId" clId="{9EC8C03E-D1F9-4106-A83E-E1E83E827A67}" dt="2024-04-27T01:17:57.371" v="358" actId="313"/>
        <pc:sldMkLst>
          <pc:docMk/>
          <pc:sldMk cId="840157113" sldId="260"/>
        </pc:sldMkLst>
        <pc:spChg chg="mod">
          <ac:chgData name="Lakshmi Keerthi Gopireddy" userId="6cbd1b6abcb1a841" providerId="LiveId" clId="{9EC8C03E-D1F9-4106-A83E-E1E83E827A67}" dt="2024-04-27T01:13:12.336" v="321"/>
          <ac:spMkLst>
            <pc:docMk/>
            <pc:sldMk cId="840157113" sldId="260"/>
            <ac:spMk id="3" creationId="{1926D401-AFA4-330C-D0BC-E75B1AB81DF3}"/>
          </ac:spMkLst>
        </pc:spChg>
      </pc:sldChg>
      <pc:sldChg chg="modSp mod modNotesTx">
        <pc:chgData name="Lakshmi Keerthi Gopireddy" userId="6cbd1b6abcb1a841" providerId="LiveId" clId="{9EC8C03E-D1F9-4106-A83E-E1E83E827A67}" dt="2024-04-27T01:20:27.203" v="376" actId="20577"/>
        <pc:sldMkLst>
          <pc:docMk/>
          <pc:sldMk cId="2009569321" sldId="261"/>
        </pc:sldMkLst>
        <pc:spChg chg="mod">
          <ac:chgData name="Lakshmi Keerthi Gopireddy" userId="6cbd1b6abcb1a841" providerId="LiveId" clId="{9EC8C03E-D1F9-4106-A83E-E1E83E827A67}" dt="2024-04-27T01:20:13.198" v="370"/>
          <ac:spMkLst>
            <pc:docMk/>
            <pc:sldMk cId="2009569321" sldId="261"/>
            <ac:spMk id="6" creationId="{B76E8215-6DF9-9FBF-18ED-94D86F8438F8}"/>
          </ac:spMkLst>
        </pc:spChg>
      </pc:sldChg>
      <pc:sldChg chg="modSp mod modNotesTx">
        <pc:chgData name="Lakshmi Keerthi Gopireddy" userId="6cbd1b6abcb1a841" providerId="LiveId" clId="{9EC8C03E-D1F9-4106-A83E-E1E83E827A67}" dt="2024-04-27T01:21:59.587" v="402" actId="20577"/>
        <pc:sldMkLst>
          <pc:docMk/>
          <pc:sldMk cId="2668609627" sldId="265"/>
        </pc:sldMkLst>
        <pc:spChg chg="mod">
          <ac:chgData name="Lakshmi Keerthi Gopireddy" userId="6cbd1b6abcb1a841" providerId="LiveId" clId="{9EC8C03E-D1F9-4106-A83E-E1E83E827A67}" dt="2024-04-27T01:21:44.774" v="383" actId="20577"/>
          <ac:spMkLst>
            <pc:docMk/>
            <pc:sldMk cId="2668609627" sldId="265"/>
            <ac:spMk id="6" creationId="{B76E8215-6DF9-9FBF-18ED-94D86F8438F8}"/>
          </ac:spMkLst>
        </pc:spChg>
      </pc:sldChg>
      <pc:sldChg chg="addSp delSp modSp mod">
        <pc:chgData name="Lakshmi Keerthi Gopireddy" userId="6cbd1b6abcb1a841" providerId="LiveId" clId="{9EC8C03E-D1F9-4106-A83E-E1E83E827A67}" dt="2024-04-27T00:10:49.699" v="298" actId="1038"/>
        <pc:sldMkLst>
          <pc:docMk/>
          <pc:sldMk cId="3461626528" sldId="266"/>
        </pc:sldMkLst>
        <pc:spChg chg="add del mod">
          <ac:chgData name="Lakshmi Keerthi Gopireddy" userId="6cbd1b6abcb1a841" providerId="LiveId" clId="{9EC8C03E-D1F9-4106-A83E-E1E83E827A67}" dt="2024-04-27T00:10:36.027" v="291"/>
          <ac:spMkLst>
            <pc:docMk/>
            <pc:sldMk cId="3461626528" sldId="266"/>
            <ac:spMk id="4" creationId="{3B52006F-A198-44C0-30FB-049312172845}"/>
          </ac:spMkLst>
        </pc:spChg>
        <pc:picChg chg="del">
          <ac:chgData name="Lakshmi Keerthi Gopireddy" userId="6cbd1b6abcb1a841" providerId="LiveId" clId="{9EC8C03E-D1F9-4106-A83E-E1E83E827A67}" dt="2024-04-27T00:10:35.540" v="290" actId="478"/>
          <ac:picMkLst>
            <pc:docMk/>
            <pc:sldMk cId="3461626528" sldId="266"/>
            <ac:picMk id="5" creationId="{509CE5FC-9704-85BD-D483-97D389B5E73B}"/>
          </ac:picMkLst>
        </pc:picChg>
        <pc:picChg chg="add mod">
          <ac:chgData name="Lakshmi Keerthi Gopireddy" userId="6cbd1b6abcb1a841" providerId="LiveId" clId="{9EC8C03E-D1F9-4106-A83E-E1E83E827A67}" dt="2024-04-27T00:10:49.699" v="298" actId="1038"/>
          <ac:picMkLst>
            <pc:docMk/>
            <pc:sldMk cId="3461626528" sldId="266"/>
            <ac:picMk id="7" creationId="{4457CB03-F247-1C64-BBF1-EABC0D7E4D6E}"/>
          </ac:picMkLst>
        </pc:picChg>
      </pc:sldChg>
      <pc:sldChg chg="modSp mod">
        <pc:chgData name="Lakshmi Keerthi Gopireddy" userId="6cbd1b6abcb1a841" providerId="LiveId" clId="{9EC8C03E-D1F9-4106-A83E-E1E83E827A67}" dt="2024-04-27T01:40:10.327" v="466" actId="313"/>
        <pc:sldMkLst>
          <pc:docMk/>
          <pc:sldMk cId="2127999442" sldId="267"/>
        </pc:sldMkLst>
        <pc:spChg chg="mod">
          <ac:chgData name="Lakshmi Keerthi Gopireddy" userId="6cbd1b6abcb1a841" providerId="LiveId" clId="{9EC8C03E-D1F9-4106-A83E-E1E83E827A67}" dt="2024-04-27T01:37:55.639" v="444" actId="1035"/>
          <ac:spMkLst>
            <pc:docMk/>
            <pc:sldMk cId="2127999442" sldId="267"/>
            <ac:spMk id="2" creationId="{9E7354EC-0F27-135B-738E-5651124F0083}"/>
          </ac:spMkLst>
        </pc:spChg>
        <pc:graphicFrameChg chg="modGraphic">
          <ac:chgData name="Lakshmi Keerthi Gopireddy" userId="6cbd1b6abcb1a841" providerId="LiveId" clId="{9EC8C03E-D1F9-4106-A83E-E1E83E827A67}" dt="2024-04-27T01:40:10.327" v="466" actId="313"/>
          <ac:graphicFrameMkLst>
            <pc:docMk/>
            <pc:sldMk cId="2127999442" sldId="267"/>
            <ac:graphicFrameMk id="6" creationId="{8B6CAFF6-3706-68E2-3629-04620C8310F1}"/>
          </ac:graphicFrameMkLst>
        </pc:graphicFrameChg>
      </pc:sldChg>
      <pc:sldChg chg="addSp delSp modSp mod">
        <pc:chgData name="Lakshmi Keerthi Gopireddy" userId="6cbd1b6abcb1a841" providerId="LiveId" clId="{9EC8C03E-D1F9-4106-A83E-E1E83E827A67}" dt="2024-04-26T23:34:40.656" v="289" actId="1035"/>
        <pc:sldMkLst>
          <pc:docMk/>
          <pc:sldMk cId="2014908021" sldId="273"/>
        </pc:sldMkLst>
        <pc:spChg chg="mod">
          <ac:chgData name="Lakshmi Keerthi Gopireddy" userId="6cbd1b6abcb1a841" providerId="LiveId" clId="{9EC8C03E-D1F9-4106-A83E-E1E83E827A67}" dt="2024-04-26T23:34:37.989" v="281" actId="1035"/>
          <ac:spMkLst>
            <pc:docMk/>
            <pc:sldMk cId="2014908021" sldId="273"/>
            <ac:spMk id="2" creationId="{9E7354EC-0F27-135B-738E-5651124F0083}"/>
          </ac:spMkLst>
        </pc:spChg>
        <pc:picChg chg="add mod">
          <ac:chgData name="Lakshmi Keerthi Gopireddy" userId="6cbd1b6abcb1a841" providerId="LiveId" clId="{9EC8C03E-D1F9-4106-A83E-E1E83E827A67}" dt="2024-04-26T23:34:40.656" v="289" actId="1035"/>
          <ac:picMkLst>
            <pc:docMk/>
            <pc:sldMk cId="2014908021" sldId="273"/>
            <ac:picMk id="4" creationId="{991DDF6E-EABD-2672-F06C-6ABEA62ACD76}"/>
          </ac:picMkLst>
        </pc:picChg>
        <pc:picChg chg="del">
          <ac:chgData name="Lakshmi Keerthi Gopireddy" userId="6cbd1b6abcb1a841" providerId="LiveId" clId="{9EC8C03E-D1F9-4106-A83E-E1E83E827A67}" dt="2024-04-26T14:51:08.697" v="18" actId="478"/>
          <ac:picMkLst>
            <pc:docMk/>
            <pc:sldMk cId="2014908021" sldId="273"/>
            <ac:picMk id="8" creationId="{CF8D4826-F63B-79E8-DEF7-E175080950B8}"/>
          </ac:picMkLst>
        </pc:picChg>
      </pc:sldChg>
      <pc:sldChg chg="addSp delSp modSp mod">
        <pc:chgData name="Lakshmi Keerthi Gopireddy" userId="6cbd1b6abcb1a841" providerId="LiveId" clId="{9EC8C03E-D1F9-4106-A83E-E1E83E827A67}" dt="2024-04-26T15:05:58.576" v="172" actId="1035"/>
        <pc:sldMkLst>
          <pc:docMk/>
          <pc:sldMk cId="263107934" sldId="274"/>
        </pc:sldMkLst>
        <pc:spChg chg="mod">
          <ac:chgData name="Lakshmi Keerthi Gopireddy" userId="6cbd1b6abcb1a841" providerId="LiveId" clId="{9EC8C03E-D1F9-4106-A83E-E1E83E827A67}" dt="2024-04-26T15:05:58.576" v="172" actId="1035"/>
          <ac:spMkLst>
            <pc:docMk/>
            <pc:sldMk cId="263107934" sldId="274"/>
            <ac:spMk id="2" creationId="{9E7354EC-0F27-135B-738E-5651124F0083}"/>
          </ac:spMkLst>
        </pc:spChg>
        <pc:spChg chg="add del mod">
          <ac:chgData name="Lakshmi Keerthi Gopireddy" userId="6cbd1b6abcb1a841" providerId="LiveId" clId="{9EC8C03E-D1F9-4106-A83E-E1E83E827A67}" dt="2024-04-26T14:53:57.395" v="41" actId="22"/>
          <ac:spMkLst>
            <pc:docMk/>
            <pc:sldMk cId="263107934" sldId="274"/>
            <ac:spMk id="4" creationId="{4828C8FD-A30B-8CAD-5164-18A099473626}"/>
          </ac:spMkLst>
        </pc:spChg>
        <pc:spChg chg="add del mod">
          <ac:chgData name="Lakshmi Keerthi Gopireddy" userId="6cbd1b6abcb1a841" providerId="LiveId" clId="{9EC8C03E-D1F9-4106-A83E-E1E83E827A67}" dt="2024-04-26T15:02:36.266" v="139" actId="478"/>
          <ac:spMkLst>
            <pc:docMk/>
            <pc:sldMk cId="263107934" sldId="274"/>
            <ac:spMk id="9" creationId="{5FC0717B-DD1D-23A9-47E3-EB26B92A6347}"/>
          </ac:spMkLst>
        </pc:spChg>
        <pc:picChg chg="del">
          <ac:chgData name="Lakshmi Keerthi Gopireddy" userId="6cbd1b6abcb1a841" providerId="LiveId" clId="{9EC8C03E-D1F9-4106-A83E-E1E83E827A67}" dt="2024-04-26T14:53:55.409" v="40" actId="478"/>
          <ac:picMkLst>
            <pc:docMk/>
            <pc:sldMk cId="263107934" sldId="274"/>
            <ac:picMk id="5" creationId="{0173399B-D7FA-865C-8CF6-8E93BEC238DC}"/>
          </ac:picMkLst>
        </pc:picChg>
        <pc:picChg chg="add del mod ord">
          <ac:chgData name="Lakshmi Keerthi Gopireddy" userId="6cbd1b6abcb1a841" providerId="LiveId" clId="{9EC8C03E-D1F9-4106-A83E-E1E83E827A67}" dt="2024-04-26T15:02:26.683" v="135" actId="478"/>
          <ac:picMkLst>
            <pc:docMk/>
            <pc:sldMk cId="263107934" sldId="274"/>
            <ac:picMk id="7" creationId="{159C3C86-17B9-964F-1D88-6A9E7CBFF7CE}"/>
          </ac:picMkLst>
        </pc:picChg>
        <pc:picChg chg="add mod">
          <ac:chgData name="Lakshmi Keerthi Gopireddy" userId="6cbd1b6abcb1a841" providerId="LiveId" clId="{9EC8C03E-D1F9-4106-A83E-E1E83E827A67}" dt="2024-04-26T15:02:40.331" v="140" actId="1076"/>
          <ac:picMkLst>
            <pc:docMk/>
            <pc:sldMk cId="263107934" sldId="274"/>
            <ac:picMk id="11" creationId="{D04A6268-9026-8C64-20F5-397416F95331}"/>
          </ac:picMkLst>
        </pc:picChg>
      </pc:sldChg>
      <pc:sldChg chg="addSp delSp modSp mod">
        <pc:chgData name="Lakshmi Keerthi Gopireddy" userId="6cbd1b6abcb1a841" providerId="LiveId" clId="{9EC8C03E-D1F9-4106-A83E-E1E83E827A67}" dt="2024-04-26T15:06:11.089" v="191" actId="1035"/>
        <pc:sldMkLst>
          <pc:docMk/>
          <pc:sldMk cId="1077167388" sldId="275"/>
        </pc:sldMkLst>
        <pc:spChg chg="mod">
          <ac:chgData name="Lakshmi Keerthi Gopireddy" userId="6cbd1b6abcb1a841" providerId="LiveId" clId="{9EC8C03E-D1F9-4106-A83E-E1E83E827A67}" dt="2024-04-26T15:06:11.089" v="191" actId="1035"/>
          <ac:spMkLst>
            <pc:docMk/>
            <pc:sldMk cId="1077167388" sldId="275"/>
            <ac:spMk id="2" creationId="{9E7354EC-0F27-135B-738E-5651124F0083}"/>
          </ac:spMkLst>
        </pc:spChg>
        <pc:spChg chg="add del mod">
          <ac:chgData name="Lakshmi Keerthi Gopireddy" userId="6cbd1b6abcb1a841" providerId="LiveId" clId="{9EC8C03E-D1F9-4106-A83E-E1E83E827A67}" dt="2024-04-26T14:54:44.387" v="48" actId="478"/>
          <ac:spMkLst>
            <pc:docMk/>
            <pc:sldMk cId="1077167388" sldId="275"/>
            <ac:spMk id="4" creationId="{40ABF68D-C7D2-ED3C-5E15-23343EE2BEA2}"/>
          </ac:spMkLst>
        </pc:spChg>
        <pc:picChg chg="del">
          <ac:chgData name="Lakshmi Keerthi Gopireddy" userId="6cbd1b6abcb1a841" providerId="LiveId" clId="{9EC8C03E-D1F9-4106-A83E-E1E83E827A67}" dt="2024-04-26T14:54:34.613" v="44" actId="478"/>
          <ac:picMkLst>
            <pc:docMk/>
            <pc:sldMk cId="1077167388" sldId="275"/>
            <ac:picMk id="5" creationId="{9A8CF1EF-D9E3-F9B2-952F-F4E18A40136C}"/>
          </ac:picMkLst>
        </pc:picChg>
        <pc:picChg chg="add del mod">
          <ac:chgData name="Lakshmi Keerthi Gopireddy" userId="6cbd1b6abcb1a841" providerId="LiveId" clId="{9EC8C03E-D1F9-4106-A83E-E1E83E827A67}" dt="2024-04-26T15:01:44.358" v="122" actId="478"/>
          <ac:picMkLst>
            <pc:docMk/>
            <pc:sldMk cId="1077167388" sldId="275"/>
            <ac:picMk id="7" creationId="{D9C5B0BF-7390-0AC8-3596-659A1829BB8B}"/>
          </ac:picMkLst>
        </pc:picChg>
        <pc:picChg chg="add mod">
          <ac:chgData name="Lakshmi Keerthi Gopireddy" userId="6cbd1b6abcb1a841" providerId="LiveId" clId="{9EC8C03E-D1F9-4106-A83E-E1E83E827A67}" dt="2024-04-26T15:02:05.826" v="134" actId="1035"/>
          <ac:picMkLst>
            <pc:docMk/>
            <pc:sldMk cId="1077167388" sldId="275"/>
            <ac:picMk id="9" creationId="{588B8AE2-1052-0C9E-7B02-93F523236646}"/>
          </ac:picMkLst>
        </pc:picChg>
      </pc:sldChg>
      <pc:sldChg chg="addSp delSp modSp mod">
        <pc:chgData name="Lakshmi Keerthi Gopireddy" userId="6cbd1b6abcb1a841" providerId="LiveId" clId="{9EC8C03E-D1F9-4106-A83E-E1E83E827A67}" dt="2024-04-26T15:06:06.515" v="185" actId="1036"/>
        <pc:sldMkLst>
          <pc:docMk/>
          <pc:sldMk cId="526587089" sldId="276"/>
        </pc:sldMkLst>
        <pc:spChg chg="mod">
          <ac:chgData name="Lakshmi Keerthi Gopireddy" userId="6cbd1b6abcb1a841" providerId="LiveId" clId="{9EC8C03E-D1F9-4106-A83E-E1E83E827A67}" dt="2024-04-26T15:06:06.515" v="185" actId="1036"/>
          <ac:spMkLst>
            <pc:docMk/>
            <pc:sldMk cId="526587089" sldId="276"/>
            <ac:spMk id="2" creationId="{9E7354EC-0F27-135B-738E-5651124F0083}"/>
          </ac:spMkLst>
        </pc:spChg>
        <pc:spChg chg="add del mod">
          <ac:chgData name="Lakshmi Keerthi Gopireddy" userId="6cbd1b6abcb1a841" providerId="LiveId" clId="{9EC8C03E-D1F9-4106-A83E-E1E83E827A67}" dt="2024-04-26T14:55:28.131" v="54" actId="478"/>
          <ac:spMkLst>
            <pc:docMk/>
            <pc:sldMk cId="526587089" sldId="276"/>
            <ac:spMk id="4" creationId="{2DCF59FB-3378-D16D-F253-ED732401653B}"/>
          </ac:spMkLst>
        </pc:spChg>
        <pc:picChg chg="del">
          <ac:chgData name="Lakshmi Keerthi Gopireddy" userId="6cbd1b6abcb1a841" providerId="LiveId" clId="{9EC8C03E-D1F9-4106-A83E-E1E83E827A67}" dt="2024-04-26T14:55:17.358" v="50" actId="478"/>
          <ac:picMkLst>
            <pc:docMk/>
            <pc:sldMk cId="526587089" sldId="276"/>
            <ac:picMk id="5" creationId="{6B87078F-624C-0178-FBC7-C280A6DB778D}"/>
          </ac:picMkLst>
        </pc:picChg>
        <pc:picChg chg="add del mod">
          <ac:chgData name="Lakshmi Keerthi Gopireddy" userId="6cbd1b6abcb1a841" providerId="LiveId" clId="{9EC8C03E-D1F9-4106-A83E-E1E83E827A67}" dt="2024-04-26T15:01:06.039" v="116" actId="478"/>
          <ac:picMkLst>
            <pc:docMk/>
            <pc:sldMk cId="526587089" sldId="276"/>
            <ac:picMk id="7" creationId="{3BE03E91-6A40-437A-EB68-206B6757EFF7}"/>
          </ac:picMkLst>
        </pc:picChg>
        <pc:picChg chg="add mod">
          <ac:chgData name="Lakshmi Keerthi Gopireddy" userId="6cbd1b6abcb1a841" providerId="LiveId" clId="{9EC8C03E-D1F9-4106-A83E-E1E83E827A67}" dt="2024-04-26T15:01:20.341" v="121" actId="1076"/>
          <ac:picMkLst>
            <pc:docMk/>
            <pc:sldMk cId="526587089" sldId="276"/>
            <ac:picMk id="9" creationId="{CA5E90D5-687C-76A7-22EB-49446D8AF316}"/>
          </ac:picMkLst>
        </pc:picChg>
      </pc:sldChg>
      <pc:sldChg chg="addSp delSp modSp mod">
        <pc:chgData name="Lakshmi Keerthi Gopireddy" userId="6cbd1b6abcb1a841" providerId="LiveId" clId="{9EC8C03E-D1F9-4106-A83E-E1E83E827A67}" dt="2024-04-26T15:06:17.897" v="199" actId="1036"/>
        <pc:sldMkLst>
          <pc:docMk/>
          <pc:sldMk cId="1162972165" sldId="277"/>
        </pc:sldMkLst>
        <pc:spChg chg="mod">
          <ac:chgData name="Lakshmi Keerthi Gopireddy" userId="6cbd1b6abcb1a841" providerId="LiveId" clId="{9EC8C03E-D1F9-4106-A83E-E1E83E827A67}" dt="2024-04-26T15:06:17.897" v="199" actId="1036"/>
          <ac:spMkLst>
            <pc:docMk/>
            <pc:sldMk cId="1162972165" sldId="277"/>
            <ac:spMk id="2" creationId="{9E7354EC-0F27-135B-738E-5651124F0083}"/>
          </ac:spMkLst>
        </pc:spChg>
        <pc:spChg chg="add del mod">
          <ac:chgData name="Lakshmi Keerthi Gopireddy" userId="6cbd1b6abcb1a841" providerId="LiveId" clId="{9EC8C03E-D1F9-4106-A83E-E1E83E827A67}" dt="2024-04-26T14:56:12.084" v="63" actId="478"/>
          <ac:spMkLst>
            <pc:docMk/>
            <pc:sldMk cId="1162972165" sldId="277"/>
            <ac:spMk id="4" creationId="{CB0363B0-123D-4213-227E-85910DB4A2B1}"/>
          </ac:spMkLst>
        </pc:spChg>
        <pc:picChg chg="del">
          <ac:chgData name="Lakshmi Keerthi Gopireddy" userId="6cbd1b6abcb1a841" providerId="LiveId" clId="{9EC8C03E-D1F9-4106-A83E-E1E83E827A67}" dt="2024-04-26T14:55:58.367" v="57" actId="478"/>
          <ac:picMkLst>
            <pc:docMk/>
            <pc:sldMk cId="1162972165" sldId="277"/>
            <ac:picMk id="5" creationId="{956B00E6-F45A-172F-3A2F-C5A28C016F66}"/>
          </ac:picMkLst>
        </pc:picChg>
        <pc:picChg chg="add mod">
          <ac:chgData name="Lakshmi Keerthi Gopireddy" userId="6cbd1b6abcb1a841" providerId="LiveId" clId="{9EC8C03E-D1F9-4106-A83E-E1E83E827A67}" dt="2024-04-26T14:56:09.696" v="62" actId="1076"/>
          <ac:picMkLst>
            <pc:docMk/>
            <pc:sldMk cId="1162972165" sldId="277"/>
            <ac:picMk id="7" creationId="{7E217831-78FA-9856-433A-34B8E6F857C5}"/>
          </ac:picMkLst>
        </pc:picChg>
      </pc:sldChg>
      <pc:sldChg chg="addSp delSp modSp mod ord">
        <pc:chgData name="Lakshmi Keerthi Gopireddy" userId="6cbd1b6abcb1a841" providerId="LiveId" clId="{9EC8C03E-D1F9-4106-A83E-E1E83E827A67}" dt="2024-04-26T15:06:33.722" v="203" actId="1076"/>
        <pc:sldMkLst>
          <pc:docMk/>
          <pc:sldMk cId="4107639643" sldId="278"/>
        </pc:sldMkLst>
        <pc:spChg chg="mod">
          <ac:chgData name="Lakshmi Keerthi Gopireddy" userId="6cbd1b6abcb1a841" providerId="LiveId" clId="{9EC8C03E-D1F9-4106-A83E-E1E83E827A67}" dt="2024-04-26T15:06:30.041" v="201" actId="1076"/>
          <ac:spMkLst>
            <pc:docMk/>
            <pc:sldMk cId="4107639643" sldId="278"/>
            <ac:spMk id="2" creationId="{9E7354EC-0F27-135B-738E-5651124F0083}"/>
          </ac:spMkLst>
        </pc:spChg>
        <pc:spChg chg="add del mod">
          <ac:chgData name="Lakshmi Keerthi Gopireddy" userId="6cbd1b6abcb1a841" providerId="LiveId" clId="{9EC8C03E-D1F9-4106-A83E-E1E83E827A67}" dt="2024-04-26T14:56:40.942" v="68" actId="478"/>
          <ac:spMkLst>
            <pc:docMk/>
            <pc:sldMk cId="4107639643" sldId="278"/>
            <ac:spMk id="4" creationId="{123A5B0C-0C16-F3C2-D7ED-88204EA760C1}"/>
          </ac:spMkLst>
        </pc:spChg>
        <pc:picChg chg="del">
          <ac:chgData name="Lakshmi Keerthi Gopireddy" userId="6cbd1b6abcb1a841" providerId="LiveId" clId="{9EC8C03E-D1F9-4106-A83E-E1E83E827A67}" dt="2024-04-26T14:56:28.743" v="64" actId="478"/>
          <ac:picMkLst>
            <pc:docMk/>
            <pc:sldMk cId="4107639643" sldId="278"/>
            <ac:picMk id="5" creationId="{058B2C55-52E5-3FFA-C543-CCC787ABD2EB}"/>
          </ac:picMkLst>
        </pc:picChg>
        <pc:picChg chg="add mod">
          <ac:chgData name="Lakshmi Keerthi Gopireddy" userId="6cbd1b6abcb1a841" providerId="LiveId" clId="{9EC8C03E-D1F9-4106-A83E-E1E83E827A67}" dt="2024-04-26T15:06:33.722" v="203" actId="1076"/>
          <ac:picMkLst>
            <pc:docMk/>
            <pc:sldMk cId="4107639643" sldId="278"/>
            <ac:picMk id="7" creationId="{6F906714-AC90-0661-778E-A39BF73A615E}"/>
          </ac:picMkLst>
        </pc:picChg>
      </pc:sldChg>
      <pc:sldChg chg="addSp delSp modSp mod">
        <pc:chgData name="Lakshmi Keerthi Gopireddy" userId="6cbd1b6abcb1a841" providerId="LiveId" clId="{9EC8C03E-D1F9-4106-A83E-E1E83E827A67}" dt="2024-04-26T15:06:40.819" v="212" actId="1035"/>
        <pc:sldMkLst>
          <pc:docMk/>
          <pc:sldMk cId="3747924758" sldId="279"/>
        </pc:sldMkLst>
        <pc:spChg chg="mod">
          <ac:chgData name="Lakshmi Keerthi Gopireddy" userId="6cbd1b6abcb1a841" providerId="LiveId" clId="{9EC8C03E-D1F9-4106-A83E-E1E83E827A67}" dt="2024-04-26T15:06:40.819" v="212" actId="1035"/>
          <ac:spMkLst>
            <pc:docMk/>
            <pc:sldMk cId="3747924758" sldId="279"/>
            <ac:spMk id="2" creationId="{9E7354EC-0F27-135B-738E-5651124F0083}"/>
          </ac:spMkLst>
        </pc:spChg>
        <pc:spChg chg="add del mod">
          <ac:chgData name="Lakshmi Keerthi Gopireddy" userId="6cbd1b6abcb1a841" providerId="LiveId" clId="{9EC8C03E-D1F9-4106-A83E-E1E83E827A67}" dt="2024-04-26T14:57:22.420" v="79" actId="478"/>
          <ac:spMkLst>
            <pc:docMk/>
            <pc:sldMk cId="3747924758" sldId="279"/>
            <ac:spMk id="4" creationId="{602972BA-B43E-AD8C-C91E-29BFE4242979}"/>
          </ac:spMkLst>
        </pc:spChg>
        <pc:picChg chg="del">
          <ac:chgData name="Lakshmi Keerthi Gopireddy" userId="6cbd1b6abcb1a841" providerId="LiveId" clId="{9EC8C03E-D1F9-4106-A83E-E1E83E827A67}" dt="2024-04-26T14:57:07.546" v="69" actId="478"/>
          <ac:picMkLst>
            <pc:docMk/>
            <pc:sldMk cId="3747924758" sldId="279"/>
            <ac:picMk id="5" creationId="{3DCD4024-320B-E49A-0BD4-D0A534D408CF}"/>
          </ac:picMkLst>
        </pc:picChg>
        <pc:picChg chg="add mod">
          <ac:chgData name="Lakshmi Keerthi Gopireddy" userId="6cbd1b6abcb1a841" providerId="LiveId" clId="{9EC8C03E-D1F9-4106-A83E-E1E83E827A67}" dt="2024-04-26T14:57:24.617" v="82" actId="1035"/>
          <ac:picMkLst>
            <pc:docMk/>
            <pc:sldMk cId="3747924758" sldId="279"/>
            <ac:picMk id="7" creationId="{1FDBA526-B1E8-5E52-825E-93BD154A6703}"/>
          </ac:picMkLst>
        </pc:picChg>
      </pc:sldChg>
      <pc:sldChg chg="addSp delSp modSp mod">
        <pc:chgData name="Lakshmi Keerthi Gopireddy" userId="6cbd1b6abcb1a841" providerId="LiveId" clId="{9EC8C03E-D1F9-4106-A83E-E1E83E827A67}" dt="2024-04-26T15:06:47.167" v="222" actId="1035"/>
        <pc:sldMkLst>
          <pc:docMk/>
          <pc:sldMk cId="157071395" sldId="280"/>
        </pc:sldMkLst>
        <pc:spChg chg="mod">
          <ac:chgData name="Lakshmi Keerthi Gopireddy" userId="6cbd1b6abcb1a841" providerId="LiveId" clId="{9EC8C03E-D1F9-4106-A83E-E1E83E827A67}" dt="2024-04-26T15:06:47.167" v="222" actId="1035"/>
          <ac:spMkLst>
            <pc:docMk/>
            <pc:sldMk cId="157071395" sldId="280"/>
            <ac:spMk id="2" creationId="{9E7354EC-0F27-135B-738E-5651124F0083}"/>
          </ac:spMkLst>
        </pc:spChg>
        <pc:spChg chg="add del mod">
          <ac:chgData name="Lakshmi Keerthi Gopireddy" userId="6cbd1b6abcb1a841" providerId="LiveId" clId="{9EC8C03E-D1F9-4106-A83E-E1E83E827A67}" dt="2024-04-26T14:58:00.800" v="84" actId="478"/>
          <ac:spMkLst>
            <pc:docMk/>
            <pc:sldMk cId="157071395" sldId="280"/>
            <ac:spMk id="4" creationId="{6DA00D5F-1BD6-1BDE-D32F-2694A95979D8}"/>
          </ac:spMkLst>
        </pc:spChg>
        <pc:picChg chg="del">
          <ac:chgData name="Lakshmi Keerthi Gopireddy" userId="6cbd1b6abcb1a841" providerId="LiveId" clId="{9EC8C03E-D1F9-4106-A83E-E1E83E827A67}" dt="2024-04-26T14:57:58.018" v="83" actId="478"/>
          <ac:picMkLst>
            <pc:docMk/>
            <pc:sldMk cId="157071395" sldId="280"/>
            <ac:picMk id="5" creationId="{6F15A3F2-70FF-8520-7986-C75ADADFD902}"/>
          </ac:picMkLst>
        </pc:picChg>
        <pc:picChg chg="add mod">
          <ac:chgData name="Lakshmi Keerthi Gopireddy" userId="6cbd1b6abcb1a841" providerId="LiveId" clId="{9EC8C03E-D1F9-4106-A83E-E1E83E827A67}" dt="2024-04-26T14:58:11.637" v="88" actId="1076"/>
          <ac:picMkLst>
            <pc:docMk/>
            <pc:sldMk cId="157071395" sldId="280"/>
            <ac:picMk id="7" creationId="{2BAC0916-1D66-D60A-BD31-36464F783057}"/>
          </ac:picMkLst>
        </pc:picChg>
      </pc:sldChg>
      <pc:sldChg chg="addSp delSp modSp mod">
        <pc:chgData name="Lakshmi Keerthi Gopireddy" userId="6cbd1b6abcb1a841" providerId="LiveId" clId="{9EC8C03E-D1F9-4106-A83E-E1E83E827A67}" dt="2024-04-26T15:06:55.216" v="240" actId="1035"/>
        <pc:sldMkLst>
          <pc:docMk/>
          <pc:sldMk cId="1354834899" sldId="281"/>
        </pc:sldMkLst>
        <pc:spChg chg="mod">
          <ac:chgData name="Lakshmi Keerthi Gopireddy" userId="6cbd1b6abcb1a841" providerId="LiveId" clId="{9EC8C03E-D1F9-4106-A83E-E1E83E827A67}" dt="2024-04-26T15:06:55.216" v="240" actId="1035"/>
          <ac:spMkLst>
            <pc:docMk/>
            <pc:sldMk cId="1354834899" sldId="281"/>
            <ac:spMk id="2" creationId="{9E7354EC-0F27-135B-738E-5651124F0083}"/>
          </ac:spMkLst>
        </pc:spChg>
        <pc:spChg chg="add del mod">
          <ac:chgData name="Lakshmi Keerthi Gopireddy" userId="6cbd1b6abcb1a841" providerId="LiveId" clId="{9EC8C03E-D1F9-4106-A83E-E1E83E827A67}" dt="2024-04-26T14:59:00.600" v="94" actId="478"/>
          <ac:spMkLst>
            <pc:docMk/>
            <pc:sldMk cId="1354834899" sldId="281"/>
            <ac:spMk id="4" creationId="{615853D7-592C-5B32-81EB-83B52E978088}"/>
          </ac:spMkLst>
        </pc:spChg>
        <pc:picChg chg="del">
          <ac:chgData name="Lakshmi Keerthi Gopireddy" userId="6cbd1b6abcb1a841" providerId="LiveId" clId="{9EC8C03E-D1F9-4106-A83E-E1E83E827A67}" dt="2024-04-26T14:58:49.093" v="90" actId="478"/>
          <ac:picMkLst>
            <pc:docMk/>
            <pc:sldMk cId="1354834899" sldId="281"/>
            <ac:picMk id="5" creationId="{F384B8AF-BD99-1D9A-6658-568DD2303C26}"/>
          </ac:picMkLst>
        </pc:picChg>
        <pc:picChg chg="add mod">
          <ac:chgData name="Lakshmi Keerthi Gopireddy" userId="6cbd1b6abcb1a841" providerId="LiveId" clId="{9EC8C03E-D1F9-4106-A83E-E1E83E827A67}" dt="2024-04-26T14:58:58.534" v="93" actId="1076"/>
          <ac:picMkLst>
            <pc:docMk/>
            <pc:sldMk cId="1354834899" sldId="281"/>
            <ac:picMk id="7" creationId="{CD95D9C7-9A18-9FD3-8740-0123CEC1245A}"/>
          </ac:picMkLst>
        </pc:picChg>
      </pc:sldChg>
      <pc:sldChg chg="addSp delSp modSp mod">
        <pc:chgData name="Lakshmi Keerthi Gopireddy" userId="6cbd1b6abcb1a841" providerId="LiveId" clId="{9EC8C03E-D1F9-4106-A83E-E1E83E827A67}" dt="2024-04-26T15:07:01.167" v="249" actId="1035"/>
        <pc:sldMkLst>
          <pc:docMk/>
          <pc:sldMk cId="349195066" sldId="282"/>
        </pc:sldMkLst>
        <pc:spChg chg="mod">
          <ac:chgData name="Lakshmi Keerthi Gopireddy" userId="6cbd1b6abcb1a841" providerId="LiveId" clId="{9EC8C03E-D1F9-4106-A83E-E1E83E827A67}" dt="2024-04-26T15:07:01.167" v="249" actId="1035"/>
          <ac:spMkLst>
            <pc:docMk/>
            <pc:sldMk cId="349195066" sldId="282"/>
            <ac:spMk id="2" creationId="{9E7354EC-0F27-135B-738E-5651124F0083}"/>
          </ac:spMkLst>
        </pc:spChg>
        <pc:spChg chg="add del mod">
          <ac:chgData name="Lakshmi Keerthi Gopireddy" userId="6cbd1b6abcb1a841" providerId="LiveId" clId="{9EC8C03E-D1F9-4106-A83E-E1E83E827A67}" dt="2024-04-26T14:59:39.675" v="98" actId="478"/>
          <ac:spMkLst>
            <pc:docMk/>
            <pc:sldMk cId="349195066" sldId="282"/>
            <ac:spMk id="4" creationId="{4916381F-8F05-BCCC-599E-31DA0A61DD5A}"/>
          </ac:spMkLst>
        </pc:spChg>
        <pc:picChg chg="add del mod">
          <ac:chgData name="Lakshmi Keerthi Gopireddy" userId="6cbd1b6abcb1a841" providerId="LiveId" clId="{9EC8C03E-D1F9-4106-A83E-E1E83E827A67}" dt="2024-04-26T15:00:13.496" v="106" actId="478"/>
          <ac:picMkLst>
            <pc:docMk/>
            <pc:sldMk cId="349195066" sldId="282"/>
            <ac:picMk id="6" creationId="{F20E0E1B-2B7B-6F3C-B247-798CA53398E7}"/>
          </ac:picMkLst>
        </pc:picChg>
        <pc:picChg chg="del">
          <ac:chgData name="Lakshmi Keerthi Gopireddy" userId="6cbd1b6abcb1a841" providerId="LiveId" clId="{9EC8C03E-D1F9-4106-A83E-E1E83E827A67}" dt="2024-04-26T14:59:32.031" v="95" actId="478"/>
          <ac:picMkLst>
            <pc:docMk/>
            <pc:sldMk cId="349195066" sldId="282"/>
            <ac:picMk id="7" creationId="{01C9DEC6-8E25-A1B0-8A74-1A98134E82C0}"/>
          </ac:picMkLst>
        </pc:picChg>
        <pc:picChg chg="add mod">
          <ac:chgData name="Lakshmi Keerthi Gopireddy" userId="6cbd1b6abcb1a841" providerId="LiveId" clId="{9EC8C03E-D1F9-4106-A83E-E1E83E827A67}" dt="2024-04-26T15:00:27.163" v="111" actId="1076"/>
          <ac:picMkLst>
            <pc:docMk/>
            <pc:sldMk cId="349195066" sldId="282"/>
            <ac:picMk id="9" creationId="{3CF98E65-E7CE-F1DB-6901-56066B90BEAB}"/>
          </ac:picMkLst>
        </pc:picChg>
      </pc:sldChg>
      <pc:sldChg chg="addSp delSp modSp mod">
        <pc:chgData name="Lakshmi Keerthi Gopireddy" userId="6cbd1b6abcb1a841" providerId="LiveId" clId="{9EC8C03E-D1F9-4106-A83E-E1E83E827A67}" dt="2024-04-26T15:05:52.578" v="166" actId="1035"/>
        <pc:sldMkLst>
          <pc:docMk/>
          <pc:sldMk cId="1690815510" sldId="283"/>
        </pc:sldMkLst>
        <pc:spChg chg="mod">
          <ac:chgData name="Lakshmi Keerthi Gopireddy" userId="6cbd1b6abcb1a841" providerId="LiveId" clId="{9EC8C03E-D1F9-4106-A83E-E1E83E827A67}" dt="2024-04-26T15:05:52.578" v="166" actId="1035"/>
          <ac:spMkLst>
            <pc:docMk/>
            <pc:sldMk cId="1690815510" sldId="283"/>
            <ac:spMk id="2" creationId="{9E7354EC-0F27-135B-738E-5651124F0083}"/>
          </ac:spMkLst>
        </pc:spChg>
        <pc:picChg chg="add del">
          <ac:chgData name="Lakshmi Keerthi Gopireddy" userId="6cbd1b6abcb1a841" providerId="LiveId" clId="{9EC8C03E-D1F9-4106-A83E-E1E83E827A67}" dt="2024-04-26T14:53:31.168" v="36" actId="22"/>
          <ac:picMkLst>
            <pc:docMk/>
            <pc:sldMk cId="1690815510" sldId="283"/>
            <ac:picMk id="4" creationId="{E1973C76-462C-4BE3-9879-153434AC456C}"/>
          </ac:picMkLst>
        </pc:picChg>
        <pc:picChg chg="add mod">
          <ac:chgData name="Lakshmi Keerthi Gopireddy" userId="6cbd1b6abcb1a841" providerId="LiveId" clId="{9EC8C03E-D1F9-4106-A83E-E1E83E827A67}" dt="2024-04-26T14:53:40.220" v="39" actId="1076"/>
          <ac:picMkLst>
            <pc:docMk/>
            <pc:sldMk cId="1690815510" sldId="283"/>
            <ac:picMk id="6" creationId="{A7057AD8-1147-47CF-8B28-CF0FB19F365E}"/>
          </ac:picMkLst>
        </pc:picChg>
        <pc:picChg chg="del">
          <ac:chgData name="Lakshmi Keerthi Gopireddy" userId="6cbd1b6abcb1a841" providerId="LiveId" clId="{9EC8C03E-D1F9-4106-A83E-E1E83E827A67}" dt="2024-04-26T14:53:29.364" v="34" actId="478"/>
          <ac:picMkLst>
            <pc:docMk/>
            <pc:sldMk cId="1690815510" sldId="283"/>
            <ac:picMk id="7" creationId="{97B77FD1-271D-9D28-7851-876C1B0C7748}"/>
          </ac:picMkLst>
        </pc:picChg>
      </pc:sldChg>
      <pc:sldChg chg="addSp delSp modSp mod">
        <pc:chgData name="Lakshmi Keerthi Gopireddy" userId="6cbd1b6abcb1a841" providerId="LiveId" clId="{9EC8C03E-D1F9-4106-A83E-E1E83E827A67}" dt="2024-04-26T14:53:15.434" v="33" actId="1076"/>
        <pc:sldMkLst>
          <pc:docMk/>
          <pc:sldMk cId="1428463942" sldId="284"/>
        </pc:sldMkLst>
        <pc:spChg chg="add del mod">
          <ac:chgData name="Lakshmi Keerthi Gopireddy" userId="6cbd1b6abcb1a841" providerId="LiveId" clId="{9EC8C03E-D1F9-4106-A83E-E1E83E827A67}" dt="2024-04-26T14:53:01.563" v="31" actId="22"/>
          <ac:spMkLst>
            <pc:docMk/>
            <pc:sldMk cId="1428463942" sldId="284"/>
            <ac:spMk id="4" creationId="{FCA9A0E0-1649-7C7E-89B8-A36CD5B4061B}"/>
          </ac:spMkLst>
        </pc:spChg>
        <pc:picChg chg="add mod ord">
          <ac:chgData name="Lakshmi Keerthi Gopireddy" userId="6cbd1b6abcb1a841" providerId="LiveId" clId="{9EC8C03E-D1F9-4106-A83E-E1E83E827A67}" dt="2024-04-26T14:53:15.434" v="33" actId="1076"/>
          <ac:picMkLst>
            <pc:docMk/>
            <pc:sldMk cId="1428463942" sldId="284"/>
            <ac:picMk id="6" creationId="{B5B4FB1E-0668-DA36-D6B1-A262735AAAF2}"/>
          </ac:picMkLst>
        </pc:picChg>
        <pc:picChg chg="del">
          <ac:chgData name="Lakshmi Keerthi Gopireddy" userId="6cbd1b6abcb1a841" providerId="LiveId" clId="{9EC8C03E-D1F9-4106-A83E-E1E83E827A67}" dt="2024-04-26T14:53:00.022" v="30" actId="478"/>
          <ac:picMkLst>
            <pc:docMk/>
            <pc:sldMk cId="1428463942" sldId="284"/>
            <ac:picMk id="7" creationId="{5B638586-B3D6-AF07-F31C-EF6E96A163AE}"/>
          </ac:picMkLst>
        </pc:picChg>
      </pc:sldChg>
      <pc:sldChg chg="modSp mod">
        <pc:chgData name="Lakshmi Keerthi Gopireddy" userId="6cbd1b6abcb1a841" providerId="LiveId" clId="{9EC8C03E-D1F9-4106-A83E-E1E83E827A67}" dt="2024-04-27T01:37:53.824" v="442" actId="20577"/>
        <pc:sldMkLst>
          <pc:docMk/>
          <pc:sldMk cId="1863234681" sldId="285"/>
        </pc:sldMkLst>
        <pc:spChg chg="mod">
          <ac:chgData name="Lakshmi Keerthi Gopireddy" userId="6cbd1b6abcb1a841" providerId="LiveId" clId="{9EC8C03E-D1F9-4106-A83E-E1E83E827A67}" dt="2024-04-27T01:37:53.824" v="442" actId="20577"/>
          <ac:spMkLst>
            <pc:docMk/>
            <pc:sldMk cId="1863234681" sldId="285"/>
            <ac:spMk id="2" creationId="{FD6EF1C4-1FD9-67C2-DC23-1E9552D479C9}"/>
          </ac:spMkLst>
        </pc:spChg>
      </pc:sldChg>
      <pc:sldChg chg="addSp delSp modSp mod">
        <pc:chgData name="Lakshmi Keerthi Gopireddy" userId="6cbd1b6abcb1a841" providerId="LiveId" clId="{9EC8C03E-D1F9-4106-A83E-E1E83E827A67}" dt="2024-04-26T15:05:44.765" v="153" actId="1035"/>
        <pc:sldMkLst>
          <pc:docMk/>
          <pc:sldMk cId="3238191203" sldId="287"/>
        </pc:sldMkLst>
        <pc:spChg chg="mod">
          <ac:chgData name="Lakshmi Keerthi Gopireddy" userId="6cbd1b6abcb1a841" providerId="LiveId" clId="{9EC8C03E-D1F9-4106-A83E-E1E83E827A67}" dt="2024-04-26T15:05:44.765" v="153" actId="1035"/>
          <ac:spMkLst>
            <pc:docMk/>
            <pc:sldMk cId="3238191203" sldId="287"/>
            <ac:spMk id="2" creationId="{9E7354EC-0F27-135B-738E-5651124F0083}"/>
          </ac:spMkLst>
        </pc:spChg>
        <pc:spChg chg="add del mod">
          <ac:chgData name="Lakshmi Keerthi Gopireddy" userId="6cbd1b6abcb1a841" providerId="LiveId" clId="{9EC8C03E-D1F9-4106-A83E-E1E83E827A67}" dt="2024-04-26T14:52:41.339" v="28" actId="478"/>
          <ac:spMkLst>
            <pc:docMk/>
            <pc:sldMk cId="3238191203" sldId="287"/>
            <ac:spMk id="4" creationId="{D34404CB-6269-5D79-D12C-5F5CB973F1E7}"/>
          </ac:spMkLst>
        </pc:spChg>
        <pc:picChg chg="del">
          <ac:chgData name="Lakshmi Keerthi Gopireddy" userId="6cbd1b6abcb1a841" providerId="LiveId" clId="{9EC8C03E-D1F9-4106-A83E-E1E83E827A67}" dt="2024-04-26T14:52:31.977" v="24" actId="478"/>
          <ac:picMkLst>
            <pc:docMk/>
            <pc:sldMk cId="3238191203" sldId="287"/>
            <ac:picMk id="5" creationId="{09BC071E-C6AF-6D5E-8942-2BDFD9401F88}"/>
          </ac:picMkLst>
        </pc:picChg>
        <pc:picChg chg="add del mod">
          <ac:chgData name="Lakshmi Keerthi Gopireddy" userId="6cbd1b6abcb1a841" providerId="LiveId" clId="{9EC8C03E-D1F9-4106-A83E-E1E83E827A67}" dt="2024-04-26T15:03:31.851" v="141" actId="478"/>
          <ac:picMkLst>
            <pc:docMk/>
            <pc:sldMk cId="3238191203" sldId="287"/>
            <ac:picMk id="7" creationId="{8D2287F9-276E-04D6-92C1-98D2A354A933}"/>
          </ac:picMkLst>
        </pc:picChg>
        <pc:picChg chg="add mod">
          <ac:chgData name="Lakshmi Keerthi Gopireddy" userId="6cbd1b6abcb1a841" providerId="LiveId" clId="{9EC8C03E-D1F9-4106-A83E-E1E83E827A67}" dt="2024-04-26T15:03:42.460" v="146" actId="1076"/>
          <ac:picMkLst>
            <pc:docMk/>
            <pc:sldMk cId="3238191203" sldId="287"/>
            <ac:picMk id="9" creationId="{EF13BE6F-92FB-051D-6C70-A9CE8C1B8B86}"/>
          </ac:picMkLst>
        </pc:picChg>
      </pc:sldChg>
      <pc:sldChg chg="addSp delSp modSp mod">
        <pc:chgData name="Lakshmi Keerthi Gopireddy" userId="6cbd1b6abcb1a841" providerId="LiveId" clId="{9EC8C03E-D1F9-4106-A83E-E1E83E827A67}" dt="2024-04-27T01:31:19.767" v="420" actId="1035"/>
        <pc:sldMkLst>
          <pc:docMk/>
          <pc:sldMk cId="2633148743" sldId="288"/>
        </pc:sldMkLst>
        <pc:spChg chg="mod">
          <ac:chgData name="Lakshmi Keerthi Gopireddy" userId="6cbd1b6abcb1a841" providerId="LiveId" clId="{9EC8C03E-D1F9-4106-A83E-E1E83E827A67}" dt="2024-04-27T01:31:19.767" v="420" actId="1035"/>
          <ac:spMkLst>
            <pc:docMk/>
            <pc:sldMk cId="2633148743" sldId="288"/>
            <ac:spMk id="2" creationId="{AEA4013E-1564-7B08-AC87-89069A84DA13}"/>
          </ac:spMkLst>
        </pc:spChg>
        <pc:spChg chg="add del mod">
          <ac:chgData name="Lakshmi Keerthi Gopireddy" userId="6cbd1b6abcb1a841" providerId="LiveId" clId="{9EC8C03E-D1F9-4106-A83E-E1E83E827A67}" dt="2024-04-27T01:30:56.335" v="405"/>
          <ac:spMkLst>
            <pc:docMk/>
            <pc:sldMk cId="2633148743" sldId="288"/>
            <ac:spMk id="5" creationId="{8610D639-2E54-47AC-20D5-2B95DD09344B}"/>
          </ac:spMkLst>
        </pc:spChg>
        <pc:graphicFrameChg chg="add mod">
          <ac:chgData name="Lakshmi Keerthi Gopireddy" userId="6cbd1b6abcb1a841" providerId="LiveId" clId="{9EC8C03E-D1F9-4106-A83E-E1E83E827A67}" dt="2024-04-27T01:30:51.221" v="403"/>
          <ac:graphicFrameMkLst>
            <pc:docMk/>
            <pc:sldMk cId="2633148743" sldId="288"/>
            <ac:graphicFrameMk id="3" creationId="{4CF8F8F2-CB66-3CF1-C42B-59F535138E00}"/>
          </ac:graphicFrameMkLst>
        </pc:graphicFrameChg>
        <pc:graphicFrameChg chg="add mod modGraphic">
          <ac:chgData name="Lakshmi Keerthi Gopireddy" userId="6cbd1b6abcb1a841" providerId="LiveId" clId="{9EC8C03E-D1F9-4106-A83E-E1E83E827A67}" dt="2024-04-27T01:31:14.065" v="409" actId="1076"/>
          <ac:graphicFrameMkLst>
            <pc:docMk/>
            <pc:sldMk cId="2633148743" sldId="288"/>
            <ac:graphicFrameMk id="6" creationId="{7482EB2A-258B-8AC8-205B-4750CB3FAA58}"/>
          </ac:graphicFrameMkLst>
        </pc:graphicFrameChg>
        <pc:graphicFrameChg chg="del modGraphic">
          <ac:chgData name="Lakshmi Keerthi Gopireddy" userId="6cbd1b6abcb1a841" providerId="LiveId" clId="{9EC8C03E-D1F9-4106-A83E-E1E83E827A67}" dt="2024-04-27T01:30:55.560" v="404" actId="478"/>
          <ac:graphicFrameMkLst>
            <pc:docMk/>
            <pc:sldMk cId="2633148743" sldId="288"/>
            <ac:graphicFrameMk id="7" creationId="{1607C79B-2C6C-A2DA-C21D-286C2FD4B486}"/>
          </ac:graphicFrameMkLst>
        </pc:graphicFrameChg>
      </pc:sldChg>
      <pc:sldChg chg="modSp mod setBg">
        <pc:chgData name="Lakshmi Keerthi Gopireddy" userId="6cbd1b6abcb1a841" providerId="LiveId" clId="{9EC8C03E-D1F9-4106-A83E-E1E83E827A67}" dt="2024-04-24T06:07:22.814" v="17"/>
        <pc:sldMkLst>
          <pc:docMk/>
          <pc:sldMk cId="1363073832" sldId="290"/>
        </pc:sldMkLst>
        <pc:spChg chg="mod">
          <ac:chgData name="Lakshmi Keerthi Gopireddy" userId="6cbd1b6abcb1a841" providerId="LiveId" clId="{9EC8C03E-D1F9-4106-A83E-E1E83E827A67}" dt="2024-04-24T06:06:48.302" v="1" actId="403"/>
          <ac:spMkLst>
            <pc:docMk/>
            <pc:sldMk cId="1363073832" sldId="290"/>
            <ac:spMk id="2" creationId="{58A0D6BC-1D16-9AC0-C370-9D2265277EB7}"/>
          </ac:spMkLst>
        </pc:spChg>
      </pc:sldChg>
      <pc:sldChg chg="ord">
        <pc:chgData name="Lakshmi Keerthi Gopireddy" userId="6cbd1b6abcb1a841" providerId="LiveId" clId="{9EC8C03E-D1F9-4106-A83E-E1E83E827A67}" dt="2024-04-27T01:44:45.253" v="472"/>
        <pc:sldMkLst>
          <pc:docMk/>
          <pc:sldMk cId="4074213980" sldId="291"/>
        </pc:sldMkLst>
      </pc:sldChg>
      <pc:sldChg chg="addSp delSp modSp new mod">
        <pc:chgData name="Lakshmi Keerthi Gopireddy" userId="6cbd1b6abcb1a841" providerId="LiveId" clId="{9EC8C03E-D1F9-4106-A83E-E1E83E827A67}" dt="2024-04-27T03:36:18.147" v="548" actId="1076"/>
        <pc:sldMkLst>
          <pc:docMk/>
          <pc:sldMk cId="1669475375" sldId="293"/>
        </pc:sldMkLst>
        <pc:spChg chg="mod">
          <ac:chgData name="Lakshmi Keerthi Gopireddy" userId="6cbd1b6abcb1a841" providerId="LiveId" clId="{9EC8C03E-D1F9-4106-A83E-E1E83E827A67}" dt="2024-04-27T03:26:02.272" v="518"/>
          <ac:spMkLst>
            <pc:docMk/>
            <pc:sldMk cId="1669475375" sldId="293"/>
            <ac:spMk id="2" creationId="{BD605BE9-2B0E-43BE-40B6-7A69D029020D}"/>
          </ac:spMkLst>
        </pc:spChg>
        <pc:spChg chg="del">
          <ac:chgData name="Lakshmi Keerthi Gopireddy" userId="6cbd1b6abcb1a841" providerId="LiveId" clId="{9EC8C03E-D1F9-4106-A83E-E1E83E827A67}" dt="2024-04-27T03:23:46.247" v="474" actId="478"/>
          <ac:spMkLst>
            <pc:docMk/>
            <pc:sldMk cId="1669475375" sldId="293"/>
            <ac:spMk id="3" creationId="{AA498227-8527-6981-D571-C3D1FC9C5121}"/>
          </ac:spMkLst>
        </pc:spChg>
        <pc:graphicFrameChg chg="add mod">
          <ac:chgData name="Lakshmi Keerthi Gopireddy" userId="6cbd1b6abcb1a841" providerId="LiveId" clId="{9EC8C03E-D1F9-4106-A83E-E1E83E827A67}" dt="2024-04-27T03:23:46.873" v="475"/>
          <ac:graphicFrameMkLst>
            <pc:docMk/>
            <pc:sldMk cId="1669475375" sldId="293"/>
            <ac:graphicFrameMk id="4" creationId="{8B615713-39C4-B568-8790-910E1C1E21BC}"/>
          </ac:graphicFrameMkLst>
        </pc:graphicFrameChg>
        <pc:graphicFrameChg chg="add mod modGraphic">
          <ac:chgData name="Lakshmi Keerthi Gopireddy" userId="6cbd1b6abcb1a841" providerId="LiveId" clId="{9EC8C03E-D1F9-4106-A83E-E1E83E827A67}" dt="2024-04-27T03:23:57.217" v="478" actId="14100"/>
          <ac:graphicFrameMkLst>
            <pc:docMk/>
            <pc:sldMk cId="1669475375" sldId="293"/>
            <ac:graphicFrameMk id="5" creationId="{2EB79619-6C5B-4974-93C6-29203DDFBC12}"/>
          </ac:graphicFrameMkLst>
        </pc:graphicFrameChg>
        <pc:graphicFrameChg chg="add del mod modGraphic">
          <ac:chgData name="Lakshmi Keerthi Gopireddy" userId="6cbd1b6abcb1a841" providerId="LiveId" clId="{9EC8C03E-D1F9-4106-A83E-E1E83E827A67}" dt="2024-04-27T03:33:38.215" v="520" actId="478"/>
          <ac:graphicFrameMkLst>
            <pc:docMk/>
            <pc:sldMk cId="1669475375" sldId="293"/>
            <ac:graphicFrameMk id="6" creationId="{C5174083-8CD0-32D7-0ADE-9E85108DE983}"/>
          </ac:graphicFrameMkLst>
        </pc:graphicFrameChg>
        <pc:graphicFrameChg chg="add mod">
          <ac:chgData name="Lakshmi Keerthi Gopireddy" userId="6cbd1b6abcb1a841" providerId="LiveId" clId="{9EC8C03E-D1F9-4106-A83E-E1E83E827A67}" dt="2024-04-27T03:33:38.659" v="521"/>
          <ac:graphicFrameMkLst>
            <pc:docMk/>
            <pc:sldMk cId="1669475375" sldId="293"/>
            <ac:graphicFrameMk id="7" creationId="{8B004186-E149-571F-D8DF-7038C2A75983}"/>
          </ac:graphicFrameMkLst>
        </pc:graphicFrameChg>
        <pc:graphicFrameChg chg="add del mod modGraphic">
          <ac:chgData name="Lakshmi Keerthi Gopireddy" userId="6cbd1b6abcb1a841" providerId="LiveId" clId="{9EC8C03E-D1F9-4106-A83E-E1E83E827A67}" dt="2024-04-27T03:34:36.691" v="527" actId="478"/>
          <ac:graphicFrameMkLst>
            <pc:docMk/>
            <pc:sldMk cId="1669475375" sldId="293"/>
            <ac:graphicFrameMk id="8" creationId="{6394024C-1327-912D-A631-93E503D8A838}"/>
          </ac:graphicFrameMkLst>
        </pc:graphicFrameChg>
        <pc:graphicFrameChg chg="add mod">
          <ac:chgData name="Lakshmi Keerthi Gopireddy" userId="6cbd1b6abcb1a841" providerId="LiveId" clId="{9EC8C03E-D1F9-4106-A83E-E1E83E827A67}" dt="2024-04-27T03:34:37.115" v="528"/>
          <ac:graphicFrameMkLst>
            <pc:docMk/>
            <pc:sldMk cId="1669475375" sldId="293"/>
            <ac:graphicFrameMk id="9" creationId="{34C26926-AC1C-5E1A-2B15-E8D10BD45B76}"/>
          </ac:graphicFrameMkLst>
        </pc:graphicFrameChg>
        <pc:graphicFrameChg chg="add del mod modGraphic">
          <ac:chgData name="Lakshmi Keerthi Gopireddy" userId="6cbd1b6abcb1a841" providerId="LiveId" clId="{9EC8C03E-D1F9-4106-A83E-E1E83E827A67}" dt="2024-04-27T03:35:54.412" v="541" actId="478"/>
          <ac:graphicFrameMkLst>
            <pc:docMk/>
            <pc:sldMk cId="1669475375" sldId="293"/>
            <ac:graphicFrameMk id="10" creationId="{6493A2E5-A4C4-210B-D7FA-7A9A192BBEE3}"/>
          </ac:graphicFrameMkLst>
        </pc:graphicFrameChg>
        <pc:graphicFrameChg chg="add mod">
          <ac:chgData name="Lakshmi Keerthi Gopireddy" userId="6cbd1b6abcb1a841" providerId="LiveId" clId="{9EC8C03E-D1F9-4106-A83E-E1E83E827A67}" dt="2024-04-27T03:35:54.900" v="542"/>
          <ac:graphicFrameMkLst>
            <pc:docMk/>
            <pc:sldMk cId="1669475375" sldId="293"/>
            <ac:graphicFrameMk id="11" creationId="{37D933F9-24AF-BD0C-6058-501ECA0AC045}"/>
          </ac:graphicFrameMkLst>
        </pc:graphicFrameChg>
        <pc:graphicFrameChg chg="add mod modGraphic">
          <ac:chgData name="Lakshmi Keerthi Gopireddy" userId="6cbd1b6abcb1a841" providerId="LiveId" clId="{9EC8C03E-D1F9-4106-A83E-E1E83E827A67}" dt="2024-04-27T03:36:18.147" v="548" actId="1076"/>
          <ac:graphicFrameMkLst>
            <pc:docMk/>
            <pc:sldMk cId="1669475375" sldId="293"/>
            <ac:graphicFrameMk id="12" creationId="{E6145088-42F3-ABEB-7FB3-729417E2A48B}"/>
          </ac:graphicFrameMkLst>
        </pc:graphicFrameChg>
      </pc:sldChg>
      <pc:sldChg chg="addSp delSp modSp new mod">
        <pc:chgData name="Lakshmi Keerthi Gopireddy" userId="6cbd1b6abcb1a841" providerId="LiveId" clId="{9EC8C03E-D1F9-4106-A83E-E1E83E827A67}" dt="2024-04-27T03:40:52.236" v="576" actId="1076"/>
        <pc:sldMkLst>
          <pc:docMk/>
          <pc:sldMk cId="339380975" sldId="294"/>
        </pc:sldMkLst>
        <pc:spChg chg="del">
          <ac:chgData name="Lakshmi Keerthi Gopireddy" userId="6cbd1b6abcb1a841" providerId="LiveId" clId="{9EC8C03E-D1F9-4106-A83E-E1E83E827A67}" dt="2024-04-27T03:39:59.424" v="550" actId="478"/>
          <ac:spMkLst>
            <pc:docMk/>
            <pc:sldMk cId="339380975" sldId="294"/>
            <ac:spMk id="2" creationId="{2C66C935-8D82-5427-6B70-0BC0572ED8FE}"/>
          </ac:spMkLst>
        </pc:spChg>
        <pc:spChg chg="del">
          <ac:chgData name="Lakshmi Keerthi Gopireddy" userId="6cbd1b6abcb1a841" providerId="LiveId" clId="{9EC8C03E-D1F9-4106-A83E-E1E83E827A67}" dt="2024-04-27T03:40:01.394" v="551" actId="478"/>
          <ac:spMkLst>
            <pc:docMk/>
            <pc:sldMk cId="339380975" sldId="294"/>
            <ac:spMk id="3" creationId="{00D8BE5B-59D9-3B21-18C5-5CE9D41AC464}"/>
          </ac:spMkLst>
        </pc:spChg>
        <pc:spChg chg="add del">
          <ac:chgData name="Lakshmi Keerthi Gopireddy" userId="6cbd1b6abcb1a841" providerId="LiveId" clId="{9EC8C03E-D1F9-4106-A83E-E1E83E827A67}" dt="2024-04-27T03:40:03.532" v="553" actId="22"/>
          <ac:spMkLst>
            <pc:docMk/>
            <pc:sldMk cId="339380975" sldId="294"/>
            <ac:spMk id="5" creationId="{8813A435-14E1-58C6-F66B-101F8C50C6D9}"/>
          </ac:spMkLst>
        </pc:spChg>
        <pc:spChg chg="add mod">
          <ac:chgData name="Lakshmi Keerthi Gopireddy" userId="6cbd1b6abcb1a841" providerId="LiveId" clId="{9EC8C03E-D1F9-4106-A83E-E1E83E827A67}" dt="2024-04-27T03:40:52.236" v="576" actId="1076"/>
          <ac:spMkLst>
            <pc:docMk/>
            <pc:sldMk cId="339380975" sldId="294"/>
            <ac:spMk id="7" creationId="{0BF8010A-D6FA-82DE-48BE-307BC7CADDB4}"/>
          </ac:spMkLst>
        </pc:spChg>
        <pc:spChg chg="add mod">
          <ac:chgData name="Lakshmi Keerthi Gopireddy" userId="6cbd1b6abcb1a841" providerId="LiveId" clId="{9EC8C03E-D1F9-4106-A83E-E1E83E827A67}" dt="2024-04-27T03:40:41.242" v="573" actId="122"/>
          <ac:spMkLst>
            <pc:docMk/>
            <pc:sldMk cId="339380975" sldId="294"/>
            <ac:spMk id="9" creationId="{47F8EE24-5E6C-127A-252E-9B1F811A532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DB60C-C7F1-4C41-928C-A69C03F87D09}"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E0E78-9E6D-4415-A1EC-222D50669ADF}" type="slidenum">
              <a:rPr lang="en-US" smtClean="0"/>
              <a:t>‹#›</a:t>
            </a:fld>
            <a:endParaRPr lang="en-US"/>
          </a:p>
        </p:txBody>
      </p:sp>
    </p:spTree>
    <p:extLst>
      <p:ext uri="{BB962C8B-B14F-4D97-AF65-F5344CB8AC3E}">
        <p14:creationId xmlns:p14="http://schemas.microsoft.com/office/powerpoint/2010/main" val="84673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Area of interest: 15 attributes</a:t>
            </a:r>
          </a:p>
        </p:txBody>
      </p:sp>
      <p:sp>
        <p:nvSpPr>
          <p:cNvPr id="4" name="Slide Number Placeholder 3"/>
          <p:cNvSpPr>
            <a:spLocks noGrp="1"/>
          </p:cNvSpPr>
          <p:nvPr>
            <p:ph type="sldNum" sz="quarter" idx="5"/>
          </p:nvPr>
        </p:nvSpPr>
        <p:spPr/>
        <p:txBody>
          <a:bodyPr/>
          <a:lstStyle/>
          <a:p>
            <a:fld id="{FEFE0E78-9E6D-4415-A1EC-222D50669ADF}" type="slidenum">
              <a:rPr lang="en-US" smtClean="0"/>
              <a:t>6</a:t>
            </a:fld>
            <a:endParaRPr lang="en-US"/>
          </a:p>
        </p:txBody>
      </p:sp>
    </p:spTree>
    <p:extLst>
      <p:ext uri="{BB962C8B-B14F-4D97-AF65-F5344CB8AC3E}">
        <p14:creationId xmlns:p14="http://schemas.microsoft.com/office/powerpoint/2010/main" val="407770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stacked bar graph for road accidents dataset where the x-axis has the Vehicle type and the y-axis has the number of accidents. Each color on the bars represents the severity of the accidents. Red represents Fatal, green represents fetal, orange represents slight and blue represents serious accidents. We can see that the highest number of accidents are reported for cars and by hovering over the graph we can see the exact number of accidents in each case. For car, number of serious accidents are around 13k, fetal are 36, slight are 87k and fatal are 1455.</a:t>
            </a:r>
          </a:p>
        </p:txBody>
      </p:sp>
      <p:sp>
        <p:nvSpPr>
          <p:cNvPr id="4" name="Slide Number Placeholder 3"/>
          <p:cNvSpPr>
            <a:spLocks noGrp="1"/>
          </p:cNvSpPr>
          <p:nvPr>
            <p:ph type="sldNum" sz="quarter" idx="5"/>
          </p:nvPr>
        </p:nvSpPr>
        <p:spPr/>
        <p:txBody>
          <a:bodyPr/>
          <a:lstStyle/>
          <a:p>
            <a:fld id="{FEFE0E78-9E6D-4415-A1EC-222D50669ADF}" type="slidenum">
              <a:rPr lang="en-US" smtClean="0"/>
              <a:t>20</a:t>
            </a:fld>
            <a:endParaRPr lang="en-US"/>
          </a:p>
        </p:txBody>
      </p:sp>
    </p:spTree>
    <p:extLst>
      <p:ext uri="{BB962C8B-B14F-4D97-AF65-F5344CB8AC3E}">
        <p14:creationId xmlns:p14="http://schemas.microsoft.com/office/powerpoint/2010/main" val="37258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graph is a bar graph representing the number of causalities reported in each location. This graph can be used to identify the highest, lowest number of causalities. We can see that the accident causalities in Birmingham are the highest with 4519. We can observe that this location has the highest and is much greater than all other locations. There are around 5 outlying locations which have higher causalities than other locations.</a:t>
            </a:r>
          </a:p>
        </p:txBody>
      </p:sp>
      <p:sp>
        <p:nvSpPr>
          <p:cNvPr id="4" name="Slide Number Placeholder 3"/>
          <p:cNvSpPr>
            <a:spLocks noGrp="1"/>
          </p:cNvSpPr>
          <p:nvPr>
            <p:ph type="sldNum" sz="quarter" idx="5"/>
          </p:nvPr>
        </p:nvSpPr>
        <p:spPr/>
        <p:txBody>
          <a:bodyPr/>
          <a:lstStyle/>
          <a:p>
            <a:fld id="{FEFE0E78-9E6D-4415-A1EC-222D50669ADF}" type="slidenum">
              <a:rPr lang="en-US" smtClean="0"/>
              <a:t>21</a:t>
            </a:fld>
            <a:endParaRPr lang="en-US"/>
          </a:p>
        </p:txBody>
      </p:sp>
    </p:spTree>
    <p:extLst>
      <p:ext uri="{BB962C8B-B14F-4D97-AF65-F5344CB8AC3E}">
        <p14:creationId xmlns:p14="http://schemas.microsoft.com/office/powerpoint/2010/main" val="374088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line graph containing information about the number of fatalities in airplane crashes from 1908 to 2023. We can observe the trend of fatalities by using the above graph.  We can see that the number of fatalities is low till 1940 and then we see a spike in the number of cases. We can analyze the trend of fatalities across the years provided and the area of interest for is during the pandemic. By hovering over the graph, we can get the number of fatalities in each year, for example in 1945 the number of fatalities are 1360. </a:t>
            </a:r>
          </a:p>
        </p:txBody>
      </p:sp>
      <p:sp>
        <p:nvSpPr>
          <p:cNvPr id="4" name="Slide Number Placeholder 3"/>
          <p:cNvSpPr>
            <a:spLocks noGrp="1"/>
          </p:cNvSpPr>
          <p:nvPr>
            <p:ph type="sldNum" sz="quarter" idx="5"/>
          </p:nvPr>
        </p:nvSpPr>
        <p:spPr/>
        <p:txBody>
          <a:bodyPr/>
          <a:lstStyle/>
          <a:p>
            <a:fld id="{FEFE0E78-9E6D-4415-A1EC-222D50669ADF}" type="slidenum">
              <a:rPr lang="en-US" smtClean="0"/>
              <a:t>22</a:t>
            </a:fld>
            <a:endParaRPr lang="en-US"/>
          </a:p>
        </p:txBody>
      </p:sp>
    </p:spTree>
    <p:extLst>
      <p:ext uri="{BB962C8B-B14F-4D97-AF65-F5344CB8AC3E}">
        <p14:creationId xmlns:p14="http://schemas.microsoft.com/office/powerpoint/2010/main" val="1445962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map which represents the number of fatalities due to airplane crashes for each country over the period. For each location coloured in the graph, we have the number of fatalities and this can be obtained by hovering over the graph. For example, Russia is represented in pale teal color and the total number of fatalities are 558. We can get the fatalities for each country and can be useful for further analysis.</a:t>
            </a:r>
          </a:p>
        </p:txBody>
      </p:sp>
      <p:sp>
        <p:nvSpPr>
          <p:cNvPr id="4" name="Slide Number Placeholder 3"/>
          <p:cNvSpPr>
            <a:spLocks noGrp="1"/>
          </p:cNvSpPr>
          <p:nvPr>
            <p:ph type="sldNum" sz="quarter" idx="5"/>
          </p:nvPr>
        </p:nvSpPr>
        <p:spPr/>
        <p:txBody>
          <a:bodyPr/>
          <a:lstStyle/>
          <a:p>
            <a:fld id="{FEFE0E78-9E6D-4415-A1EC-222D50669ADF}" type="slidenum">
              <a:rPr lang="en-US" smtClean="0"/>
              <a:t>23</a:t>
            </a:fld>
            <a:endParaRPr lang="en-US"/>
          </a:p>
        </p:txBody>
      </p:sp>
    </p:spTree>
    <p:extLst>
      <p:ext uri="{BB962C8B-B14F-4D97-AF65-F5344CB8AC3E}">
        <p14:creationId xmlns:p14="http://schemas.microsoft.com/office/powerpoint/2010/main" val="1958605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multi bar chart where each color represents a number from each dataset. The purple color represents the number of causalities in road accidents, blue color represents the number of fatalities in airplane crashes and the orange color represents the number of new covid cases. This graph is necessary to compare the correlation between number of new covid cases and number of deaths due to road and plane accidents. For each month, we can observe the trend and gain insights. Here the values are fluctuating and no particular pattern can be observed in the timeline we have. By hovering over the graph, we can get the exact numbers. </a:t>
            </a:r>
          </a:p>
        </p:txBody>
      </p:sp>
      <p:sp>
        <p:nvSpPr>
          <p:cNvPr id="4" name="Slide Number Placeholder 3"/>
          <p:cNvSpPr>
            <a:spLocks noGrp="1"/>
          </p:cNvSpPr>
          <p:nvPr>
            <p:ph type="sldNum" sz="quarter" idx="5"/>
          </p:nvPr>
        </p:nvSpPr>
        <p:spPr/>
        <p:txBody>
          <a:bodyPr/>
          <a:lstStyle/>
          <a:p>
            <a:fld id="{FEFE0E78-9E6D-4415-A1EC-222D50669ADF}" type="slidenum">
              <a:rPr lang="en-US" smtClean="0"/>
              <a:t>24</a:t>
            </a:fld>
            <a:endParaRPr lang="en-US"/>
          </a:p>
        </p:txBody>
      </p:sp>
    </p:spTree>
    <p:extLst>
      <p:ext uri="{BB962C8B-B14F-4D97-AF65-F5344CB8AC3E}">
        <p14:creationId xmlns:p14="http://schemas.microsoft.com/office/powerpoint/2010/main" val="664326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graph is multi line graph where each color represents a number or trend. Blue color represents the number of causalities and purple color represents the stringency index. Using this we can observe whether there is any correlation between stringency index and the number of causalities.  We do not observe any particular pattern but at some places we can see that when the </a:t>
            </a:r>
            <a:r>
              <a:rPr lang="en-IN" dirty="0" err="1"/>
              <a:t>strigency</a:t>
            </a:r>
            <a:r>
              <a:rPr lang="en-IN" dirty="0"/>
              <a:t> index is dropped the number of causalities dropped.</a:t>
            </a:r>
          </a:p>
        </p:txBody>
      </p:sp>
      <p:sp>
        <p:nvSpPr>
          <p:cNvPr id="4" name="Slide Number Placeholder 3"/>
          <p:cNvSpPr>
            <a:spLocks noGrp="1"/>
          </p:cNvSpPr>
          <p:nvPr>
            <p:ph type="sldNum" sz="quarter" idx="5"/>
          </p:nvPr>
        </p:nvSpPr>
        <p:spPr/>
        <p:txBody>
          <a:bodyPr/>
          <a:lstStyle/>
          <a:p>
            <a:fld id="{FEFE0E78-9E6D-4415-A1EC-222D50669ADF}" type="slidenum">
              <a:rPr lang="en-US" smtClean="0"/>
              <a:t>25</a:t>
            </a:fld>
            <a:endParaRPr lang="en-US"/>
          </a:p>
        </p:txBody>
      </p:sp>
    </p:spTree>
    <p:extLst>
      <p:ext uri="{BB962C8B-B14F-4D97-AF65-F5344CB8AC3E}">
        <p14:creationId xmlns:p14="http://schemas.microsoft.com/office/powerpoint/2010/main" val="3602929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Area of interest: 8 attributes</a:t>
            </a:r>
          </a:p>
          <a:p>
            <a:endParaRPr lang="en-IN" dirty="0"/>
          </a:p>
        </p:txBody>
      </p:sp>
      <p:sp>
        <p:nvSpPr>
          <p:cNvPr id="4" name="Slide Number Placeholder 3"/>
          <p:cNvSpPr>
            <a:spLocks noGrp="1"/>
          </p:cNvSpPr>
          <p:nvPr>
            <p:ph type="sldNum" sz="quarter" idx="5"/>
          </p:nvPr>
        </p:nvSpPr>
        <p:spPr/>
        <p:txBody>
          <a:bodyPr/>
          <a:lstStyle/>
          <a:p>
            <a:fld id="{FEFE0E78-9E6D-4415-A1EC-222D50669ADF}" type="slidenum">
              <a:rPr lang="en-US" smtClean="0"/>
              <a:t>7</a:t>
            </a:fld>
            <a:endParaRPr lang="en-US"/>
          </a:p>
        </p:txBody>
      </p:sp>
    </p:spTree>
    <p:extLst>
      <p:ext uri="{BB962C8B-B14F-4D97-AF65-F5344CB8AC3E}">
        <p14:creationId xmlns:p14="http://schemas.microsoft.com/office/powerpoint/2010/main" val="109918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Area of interest: 9 attributes</a:t>
            </a:r>
          </a:p>
          <a:p>
            <a:endParaRPr lang="en-US" dirty="0"/>
          </a:p>
        </p:txBody>
      </p:sp>
      <p:sp>
        <p:nvSpPr>
          <p:cNvPr id="4" name="Slide Number Placeholder 3"/>
          <p:cNvSpPr>
            <a:spLocks noGrp="1"/>
          </p:cNvSpPr>
          <p:nvPr>
            <p:ph type="sldNum" sz="quarter" idx="5"/>
          </p:nvPr>
        </p:nvSpPr>
        <p:spPr/>
        <p:txBody>
          <a:bodyPr/>
          <a:lstStyle/>
          <a:p>
            <a:fld id="{FEFE0E78-9E6D-4415-A1EC-222D50669ADF}" type="slidenum">
              <a:rPr lang="en-US" smtClean="0"/>
              <a:t>8</a:t>
            </a:fld>
            <a:endParaRPr lang="en-US" dirty="0"/>
          </a:p>
        </p:txBody>
      </p:sp>
    </p:spTree>
    <p:extLst>
      <p:ext uri="{BB962C8B-B14F-4D97-AF65-F5344CB8AC3E}">
        <p14:creationId xmlns:p14="http://schemas.microsoft.com/office/powerpoint/2010/main" val="137212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visualization above is a map chart that contains all the countries in the World. These charts are used to display country-wise information and here we are displaying the total number of covid cases and total number of deaths due to covid 19 for each country which are coloured. The dataset does not cover the other countries which are uncoloured. By hovering over the graph we can get the details of each country are in the figure. </a:t>
            </a:r>
          </a:p>
        </p:txBody>
      </p:sp>
      <p:sp>
        <p:nvSpPr>
          <p:cNvPr id="4" name="Slide Number Placeholder 3"/>
          <p:cNvSpPr>
            <a:spLocks noGrp="1"/>
          </p:cNvSpPr>
          <p:nvPr>
            <p:ph type="sldNum" sz="quarter" idx="5"/>
          </p:nvPr>
        </p:nvSpPr>
        <p:spPr/>
        <p:txBody>
          <a:bodyPr/>
          <a:lstStyle/>
          <a:p>
            <a:fld id="{FEFE0E78-9E6D-4415-A1EC-222D50669ADF}" type="slidenum">
              <a:rPr lang="en-US" smtClean="0"/>
              <a:t>14</a:t>
            </a:fld>
            <a:endParaRPr lang="en-US"/>
          </a:p>
        </p:txBody>
      </p:sp>
    </p:spTree>
    <p:extLst>
      <p:ext uri="{BB962C8B-B14F-4D97-AF65-F5344CB8AC3E}">
        <p14:creationId xmlns:p14="http://schemas.microsoft.com/office/powerpoint/2010/main" val="156295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pie chart which is generally used to display and analyze the distribution of any kind of data. As we have 7 continents, pie chart is useful to display the distribution of total covid cases till date (last day in the dataset) across all continents. From the graph, we can see that Asia is having the highest number of cases followed by Europe and the lowest is Oceania (Australia). We can see that the percentages are visible on the graph for each region. We can also observe that the number of cases in Asia and Europe cover more than 50% of the total cases in the world.</a:t>
            </a:r>
          </a:p>
        </p:txBody>
      </p:sp>
      <p:sp>
        <p:nvSpPr>
          <p:cNvPr id="4" name="Slide Number Placeholder 3"/>
          <p:cNvSpPr>
            <a:spLocks noGrp="1"/>
          </p:cNvSpPr>
          <p:nvPr>
            <p:ph type="sldNum" sz="quarter" idx="5"/>
          </p:nvPr>
        </p:nvSpPr>
        <p:spPr/>
        <p:txBody>
          <a:bodyPr/>
          <a:lstStyle/>
          <a:p>
            <a:fld id="{FEFE0E78-9E6D-4415-A1EC-222D50669ADF}" type="slidenum">
              <a:rPr lang="en-US" smtClean="0"/>
              <a:t>15</a:t>
            </a:fld>
            <a:endParaRPr lang="en-US"/>
          </a:p>
        </p:txBody>
      </p:sp>
    </p:spTree>
    <p:extLst>
      <p:ext uri="{BB962C8B-B14F-4D97-AF65-F5344CB8AC3E}">
        <p14:creationId xmlns:p14="http://schemas.microsoft.com/office/powerpoint/2010/main" val="157858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bar graph which represents the life expectancy in each continent. Life expectancy represents the average number of years of a person in a certain area or continent in this graph. From the graph, we can see that the life expectancy is greater for Europe, North America, Oceania than Asia, Africa and South America. </a:t>
            </a:r>
          </a:p>
        </p:txBody>
      </p:sp>
      <p:sp>
        <p:nvSpPr>
          <p:cNvPr id="4" name="Slide Number Placeholder 3"/>
          <p:cNvSpPr>
            <a:spLocks noGrp="1"/>
          </p:cNvSpPr>
          <p:nvPr>
            <p:ph type="sldNum" sz="quarter" idx="5"/>
          </p:nvPr>
        </p:nvSpPr>
        <p:spPr/>
        <p:txBody>
          <a:bodyPr/>
          <a:lstStyle/>
          <a:p>
            <a:fld id="{FEFE0E78-9E6D-4415-A1EC-222D50669ADF}" type="slidenum">
              <a:rPr lang="en-US" smtClean="0"/>
              <a:t>16</a:t>
            </a:fld>
            <a:endParaRPr lang="en-US"/>
          </a:p>
        </p:txBody>
      </p:sp>
    </p:spTree>
    <p:extLst>
      <p:ext uri="{BB962C8B-B14F-4D97-AF65-F5344CB8AC3E}">
        <p14:creationId xmlns:p14="http://schemas.microsoft.com/office/powerpoint/2010/main" val="415216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above graph is a horizontal bar graph with date, month and year on y-axis and number of new cases in x-axis. We can see that the timeline is from January 2020 to March 2022 and can be expanded into days if needed. For comparison in months, we are considering the timeline to be divided into months and the highest number of new cases can be observed in January 2022.By hovering over the graph, we can get the exact number of cases for example, in January 2022, total number of new cases are 250,135,770.  </a:t>
            </a:r>
          </a:p>
        </p:txBody>
      </p:sp>
      <p:sp>
        <p:nvSpPr>
          <p:cNvPr id="4" name="Slide Number Placeholder 3"/>
          <p:cNvSpPr>
            <a:spLocks noGrp="1"/>
          </p:cNvSpPr>
          <p:nvPr>
            <p:ph type="sldNum" sz="quarter" idx="5"/>
          </p:nvPr>
        </p:nvSpPr>
        <p:spPr/>
        <p:txBody>
          <a:bodyPr/>
          <a:lstStyle/>
          <a:p>
            <a:fld id="{FEFE0E78-9E6D-4415-A1EC-222D50669ADF}" type="slidenum">
              <a:rPr lang="en-US" smtClean="0"/>
              <a:t>17</a:t>
            </a:fld>
            <a:endParaRPr lang="en-US"/>
          </a:p>
        </p:txBody>
      </p:sp>
    </p:spTree>
    <p:extLst>
      <p:ext uri="{BB962C8B-B14F-4D97-AF65-F5344CB8AC3E}">
        <p14:creationId xmlns:p14="http://schemas.microsoft.com/office/powerpoint/2010/main" val="3649339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visualization is a bar chart representing the total number of deaths for each month. This can be expanded to days. We can see that the highest number of deaths are observed in January 2021 with a number of 1,054,587 and the lowest in January 2020. We can observe the spike in the covid deaths during November 2020. </a:t>
            </a:r>
          </a:p>
        </p:txBody>
      </p:sp>
      <p:sp>
        <p:nvSpPr>
          <p:cNvPr id="4" name="Slide Number Placeholder 3"/>
          <p:cNvSpPr>
            <a:spLocks noGrp="1"/>
          </p:cNvSpPr>
          <p:nvPr>
            <p:ph type="sldNum" sz="quarter" idx="5"/>
          </p:nvPr>
        </p:nvSpPr>
        <p:spPr/>
        <p:txBody>
          <a:bodyPr/>
          <a:lstStyle/>
          <a:p>
            <a:fld id="{FEFE0E78-9E6D-4415-A1EC-222D50669ADF}" type="slidenum">
              <a:rPr lang="en-US" smtClean="0"/>
              <a:t>18</a:t>
            </a:fld>
            <a:endParaRPr lang="en-US"/>
          </a:p>
        </p:txBody>
      </p:sp>
    </p:spTree>
    <p:extLst>
      <p:ext uri="{BB962C8B-B14F-4D97-AF65-F5344CB8AC3E}">
        <p14:creationId xmlns:p14="http://schemas.microsoft.com/office/powerpoint/2010/main" val="1046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visualization is a scatter plot for stringency index vs number of new cases. Stringency index represents the strictness of the regulations during the pandemic. We cannot very clearly see a difference when the rules are stricter but from the graph we can say that the number of new cases we lesser when the stringency index was either low or high. We can see an increase in the number of cases after 35 and till 85. This can be used to know the correlation between the strictness of pandemic and the number of new cases. </a:t>
            </a:r>
          </a:p>
        </p:txBody>
      </p:sp>
      <p:sp>
        <p:nvSpPr>
          <p:cNvPr id="4" name="Slide Number Placeholder 3"/>
          <p:cNvSpPr>
            <a:spLocks noGrp="1"/>
          </p:cNvSpPr>
          <p:nvPr>
            <p:ph type="sldNum" sz="quarter" idx="5"/>
          </p:nvPr>
        </p:nvSpPr>
        <p:spPr/>
        <p:txBody>
          <a:bodyPr/>
          <a:lstStyle/>
          <a:p>
            <a:fld id="{FEFE0E78-9E6D-4415-A1EC-222D50669ADF}" type="slidenum">
              <a:rPr lang="en-US" smtClean="0"/>
              <a:t>19</a:t>
            </a:fld>
            <a:endParaRPr lang="en-US"/>
          </a:p>
        </p:txBody>
      </p:sp>
    </p:spTree>
    <p:extLst>
      <p:ext uri="{BB962C8B-B14F-4D97-AF65-F5344CB8AC3E}">
        <p14:creationId xmlns:p14="http://schemas.microsoft.com/office/powerpoint/2010/main" val="867485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D2FA46-A26E-4ED9-8A93-CBB5828BEBAE}"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3180560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2FA46-A26E-4ED9-8A93-CBB5828BEBAE}"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132298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2FA46-A26E-4ED9-8A93-CBB5828BEBAE}"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221916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2FA46-A26E-4ED9-8A93-CBB5828BEBAE}"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283192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D2FA46-A26E-4ED9-8A93-CBB5828BEBAE}"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155993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D2FA46-A26E-4ED9-8A93-CBB5828BEBAE}"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16727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D2FA46-A26E-4ED9-8A93-CBB5828BEBAE}" type="datetimeFigureOut">
              <a:rPr lang="en-IN" smtClean="0"/>
              <a:t>26-04-2024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58804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D2FA46-A26E-4ED9-8A93-CBB5828BEBAE}"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229342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2FA46-A26E-4ED9-8A93-CBB5828BEBAE}" type="datetimeFigureOut">
              <a:rPr lang="en-IN" smtClean="0"/>
              <a:t>26-04-2024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2834538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D2FA46-A26E-4ED9-8A93-CBB5828BEBAE}"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342802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D2FA46-A26E-4ED9-8A93-CBB5828BEBAE}"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F3270D-3FB9-4718-A349-F4DD8E53E512}" type="slidenum">
              <a:rPr lang="en-IN" smtClean="0"/>
              <a:t>‹#›</a:t>
            </a:fld>
            <a:endParaRPr lang="en-IN"/>
          </a:p>
        </p:txBody>
      </p:sp>
    </p:spTree>
    <p:extLst>
      <p:ext uri="{BB962C8B-B14F-4D97-AF65-F5344CB8AC3E}">
        <p14:creationId xmlns:p14="http://schemas.microsoft.com/office/powerpoint/2010/main" val="2712299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2FA46-A26E-4ED9-8A93-CBB5828BEBAE}" type="datetimeFigureOut">
              <a:rPr lang="en-IN" smtClean="0"/>
              <a:t>26-04-2024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F3270D-3FB9-4718-A349-F4DD8E53E512}" type="slidenum">
              <a:rPr lang="en-IN" smtClean="0"/>
              <a:t>‹#›</a:t>
            </a:fld>
            <a:endParaRPr lang="en-IN"/>
          </a:p>
        </p:txBody>
      </p:sp>
    </p:spTree>
    <p:extLst>
      <p:ext uri="{BB962C8B-B14F-4D97-AF65-F5344CB8AC3E}">
        <p14:creationId xmlns:p14="http://schemas.microsoft.com/office/powerpoint/2010/main" val="330215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vizhub.com/lakshmi-keerthi/1717b81c5c864f8f9e1ab6f675c189b6" TargetMode="External"/><Relationship Id="rId13" Type="http://schemas.openxmlformats.org/officeDocument/2006/relationships/hyperlink" Target="https://public.tableau.com/views/StringencyIndexvsAccidentCasualities/StringencyIndexvsAccidentCasualities?:language=en-US&amp;publish=yes&amp;:sid=&amp;:display_count=n&amp;:origin=viz_share_link" TargetMode="External"/><Relationship Id="rId3" Type="http://schemas.openxmlformats.org/officeDocument/2006/relationships/hyperlink" Target="https://colab.research.google.com/drive/17NTjewKrdnsjIIRHDIeaQDI-d3lBdDea?usp=sharing" TargetMode="External"/><Relationship Id="rId7" Type="http://schemas.openxmlformats.org/officeDocument/2006/relationships/hyperlink" Target="https://vizhub.com/lakshmi-keerthi/1be7025e4b3942d7ae5f7eeade789f42" TargetMode="External"/><Relationship Id="rId12" Type="http://schemas.openxmlformats.org/officeDocument/2006/relationships/hyperlink" Target="https://public.tableau.com/views/AccidentsvsCovidCases/AccidentsvsCovidCases?:language=en-US&amp;publish=yes&amp;:sid=&amp;:display_count=n&amp;:origin=viz_share_link" TargetMode="External"/><Relationship Id="rId2" Type="http://schemas.openxmlformats.org/officeDocument/2006/relationships/hyperlink" Target="https://public.tableau.com/shared/S3KTY7629?:display_count=n&amp;:origin=viz_share_link" TargetMode="External"/><Relationship Id="rId1" Type="http://schemas.openxmlformats.org/officeDocument/2006/relationships/slideLayout" Target="../slideLayouts/slideLayout2.xml"/><Relationship Id="rId6" Type="http://schemas.openxmlformats.org/officeDocument/2006/relationships/hyperlink" Target="https://public.tableau.com/views/TimelineforCovidDeaths/timeline_deaths?:language=en-US&amp;publish=yes&amp;:sid=&amp;:display_count=n&amp;:origin=viz_share_link" TargetMode="External"/><Relationship Id="rId11" Type="http://schemas.openxmlformats.org/officeDocument/2006/relationships/hyperlink" Target="https://public.tableau.com/shared/9DD44HHXQ?:display_count=n&amp;:origin=viz_share_link" TargetMode="External"/><Relationship Id="rId5" Type="http://schemas.openxmlformats.org/officeDocument/2006/relationships/hyperlink" Target="https://public.tableau.com/views/TimelinefornewCovid19cases/Sheet3?:language=en-US&amp;publish=yes&amp;:sid=&amp;:display_count=n&amp;:origin=viz_share_link" TargetMode="External"/><Relationship Id="rId10" Type="http://schemas.openxmlformats.org/officeDocument/2006/relationships/hyperlink" Target="https://public.tableau.com/views/TimelineofAirplaneFatalities/TimelineofAirplaneFatalities?:language=en-US&amp;publish=yes&amp;:sid=&amp;:display_count=n&amp;:origin=viz_share_link" TargetMode="External"/><Relationship Id="rId4" Type="http://schemas.openxmlformats.org/officeDocument/2006/relationships/hyperlink" Target="https://colab.research.google.com/drive/1ay3uM21jvqx-f9VAugfHs2f1mGCWRpI2?usp=sharing" TargetMode="External"/><Relationship Id="rId9" Type="http://schemas.openxmlformats.org/officeDocument/2006/relationships/hyperlink" Target="https://vizhub.com/lakshmi-keerthi/22d069a499154e32897fc37a0b061c92"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unt.zoom.us/rec/share/l7nmji1duqa1hLimX6248ff1Co7tS1k41hzG-hT43v02LiEfLkm-ddjOwDHJpKSn.9zPPxRqy8v0ShMuo?startTime=171418381100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eeexplore.ieee.org/document/9562956" TargetMode="External"/><Relationship Id="rId2" Type="http://schemas.openxmlformats.org/officeDocument/2006/relationships/hyperlink" Target="https://www.researchgate.net/publication/361443166_The_COVID-19_Pandemic's_Impact_on_Traffic_Fatalities_in_Utah"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8157209" TargetMode="External"/><Relationship Id="rId5" Type="http://schemas.openxmlformats.org/officeDocument/2006/relationships/hyperlink" Target="https://www.sciencedirect.com/science/article/pii/S2590198220301299?via%3Dihub" TargetMode="External"/><Relationship Id="rId4" Type="http://schemas.openxmlformats.org/officeDocument/2006/relationships/hyperlink" Target="https://www.ncbi.nlm.nih.gov/pmc/articles/PMC9123801/"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64BC-FDE9-B628-18E6-86C25EDC4AFB}"/>
              </a:ext>
            </a:extLst>
          </p:cNvPr>
          <p:cNvSpPr>
            <a:spLocks noGrp="1"/>
          </p:cNvSpPr>
          <p:nvPr>
            <p:ph type="ctr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Impact of Covid-19 Pandemic on Air and Road Accidents</a:t>
            </a:r>
          </a:p>
        </p:txBody>
      </p:sp>
      <p:sp>
        <p:nvSpPr>
          <p:cNvPr id="3" name="Subtitle 2">
            <a:extLst>
              <a:ext uri="{FF2B5EF4-FFF2-40B4-BE49-F238E27FC236}">
                <a16:creationId xmlns:a16="http://schemas.microsoft.com/office/drawing/2014/main" id="{A2635045-DD7C-4255-365E-899990DD9B22}"/>
              </a:ext>
            </a:extLst>
          </p:cNvPr>
          <p:cNvSpPr>
            <a:spLocks noGrp="1"/>
          </p:cNvSpPr>
          <p:nvPr>
            <p:ph type="subTitle" idx="1"/>
          </p:nvPr>
        </p:nvSpPr>
        <p:spPr>
          <a:xfrm>
            <a:off x="1524000" y="4152645"/>
            <a:ext cx="9144000" cy="1655762"/>
          </a:xfrm>
        </p:spPr>
        <p:txBody>
          <a:bodyPr>
            <a:normAutofit fontScale="92500" lnSpcReduction="20000"/>
          </a:bodyPr>
          <a:lstStyle/>
          <a:p>
            <a:pPr algn="r"/>
            <a:r>
              <a:rPr lang="en-IN" sz="2200" b="1" dirty="0">
                <a:latin typeface="Times New Roman" panose="02020603050405020304" pitchFamily="18" charset="0"/>
                <a:cs typeface="Times New Roman" panose="02020603050405020304" pitchFamily="18" charset="0"/>
              </a:rPr>
              <a:t>By Group 20</a:t>
            </a:r>
          </a:p>
          <a:p>
            <a:pPr algn="r"/>
            <a:r>
              <a:rPr lang="en-IN" sz="1800" dirty="0">
                <a:latin typeface="Times New Roman" panose="02020603050405020304" pitchFamily="18" charset="0"/>
                <a:cs typeface="Times New Roman" panose="02020603050405020304" pitchFamily="18" charset="0"/>
              </a:rPr>
              <a:t>Lakshmi Keerthi Gopireddy</a:t>
            </a:r>
          </a:p>
          <a:p>
            <a:pPr algn="r"/>
            <a:r>
              <a:rPr lang="en-IN" sz="1800" dirty="0">
                <a:latin typeface="Times New Roman" panose="02020603050405020304" pitchFamily="18" charset="0"/>
                <a:cs typeface="Times New Roman" panose="02020603050405020304" pitchFamily="18" charset="0"/>
              </a:rPr>
              <a:t>Aadesh Upadhyay</a:t>
            </a:r>
          </a:p>
          <a:p>
            <a:pPr algn="r"/>
            <a:r>
              <a:rPr lang="en-IN" sz="1800" dirty="0">
                <a:latin typeface="Times New Roman" panose="02020603050405020304" pitchFamily="18" charset="0"/>
                <a:cs typeface="Times New Roman" panose="02020603050405020304" pitchFamily="18" charset="0"/>
              </a:rPr>
              <a:t>Siri Chandana Siripurapu</a:t>
            </a:r>
          </a:p>
          <a:p>
            <a:pPr algn="r"/>
            <a:r>
              <a:rPr lang="en-IN" sz="1800" dirty="0">
                <a:latin typeface="Times New Roman" panose="02020603050405020304" pitchFamily="18" charset="0"/>
                <a:cs typeface="Times New Roman" panose="02020603050405020304" pitchFamily="18" charset="0"/>
              </a:rPr>
              <a:t>Sajid Ali Shaik</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583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AAF997E-4C9A-DBBC-00DB-858F4329D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842" y="968828"/>
            <a:ext cx="8828315" cy="5718338"/>
          </a:xfrm>
        </p:spPr>
      </p:pic>
      <p:sp>
        <p:nvSpPr>
          <p:cNvPr id="4" name="Title 1">
            <a:extLst>
              <a:ext uri="{FF2B5EF4-FFF2-40B4-BE49-F238E27FC236}">
                <a16:creationId xmlns:a16="http://schemas.microsoft.com/office/drawing/2014/main" id="{D72A4AC8-6E87-E2DA-4702-FD139F6D68B7}"/>
              </a:ext>
            </a:extLst>
          </p:cNvPr>
          <p:cNvSpPr>
            <a:spLocks noGrp="1"/>
          </p:cNvSpPr>
          <p:nvPr>
            <p:ph type="title"/>
          </p:nvPr>
        </p:nvSpPr>
        <p:spPr>
          <a:xfrm>
            <a:off x="838200" y="-92075"/>
            <a:ext cx="10515600" cy="1325563"/>
          </a:xfrm>
        </p:spPr>
        <p:txBody>
          <a:bodyPr/>
          <a:lstStyle/>
          <a:p>
            <a:pPr algn="ctr"/>
            <a:r>
              <a:rPr lang="en-US" b="1" dirty="0">
                <a:latin typeface="Times New Roman" panose="02020603050405020304" pitchFamily="18" charset="0"/>
                <a:cs typeface="Times New Roman" panose="02020603050405020304" pitchFamily="18" charset="0"/>
              </a:rPr>
              <a:t>Workflow Diagram for Task Abstraction</a:t>
            </a:r>
          </a:p>
        </p:txBody>
      </p:sp>
    </p:spTree>
    <p:extLst>
      <p:ext uri="{BB962C8B-B14F-4D97-AF65-F5344CB8AC3E}">
        <p14:creationId xmlns:p14="http://schemas.microsoft.com/office/powerpoint/2010/main" val="407421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F1C4-1FD9-67C2-DC23-1E9552D479C9}"/>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Task Abstraction </a:t>
            </a:r>
          </a:p>
        </p:txBody>
      </p:sp>
      <p:sp>
        <p:nvSpPr>
          <p:cNvPr id="3" name="Content Placeholder 2">
            <a:extLst>
              <a:ext uri="{FF2B5EF4-FFF2-40B4-BE49-F238E27FC236}">
                <a16:creationId xmlns:a16="http://schemas.microsoft.com/office/drawing/2014/main" id="{2F6B14E4-9FD3-4A4A-8216-623ED1391963}"/>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D372176E-14C6-EC9B-C091-76DCF00B7ADF}"/>
              </a:ext>
            </a:extLst>
          </p:cNvPr>
          <p:cNvGraphicFramePr>
            <a:graphicFrameLocks/>
          </p:cNvGraphicFramePr>
          <p:nvPr>
            <p:extLst>
              <p:ext uri="{D42A27DB-BD31-4B8C-83A1-F6EECF244321}">
                <p14:modId xmlns:p14="http://schemas.microsoft.com/office/powerpoint/2010/main" val="2830323170"/>
              </p:ext>
            </p:extLst>
          </p:nvPr>
        </p:nvGraphicFramePr>
        <p:xfrm>
          <a:off x="580103" y="1690688"/>
          <a:ext cx="11257936" cy="4718314"/>
        </p:xfrm>
        <a:graphic>
          <a:graphicData uri="http://schemas.openxmlformats.org/drawingml/2006/table">
            <a:tbl>
              <a:tblPr>
                <a:tableStyleId>{D7AC3CCA-C797-4891-BE02-D94E43425B78}</a:tableStyleId>
              </a:tblPr>
              <a:tblGrid>
                <a:gridCol w="5466656">
                  <a:extLst>
                    <a:ext uri="{9D8B030D-6E8A-4147-A177-3AD203B41FA5}">
                      <a16:colId xmlns:a16="http://schemas.microsoft.com/office/drawing/2014/main" val="1490433887"/>
                    </a:ext>
                  </a:extLst>
                </a:gridCol>
                <a:gridCol w="3739660">
                  <a:extLst>
                    <a:ext uri="{9D8B030D-6E8A-4147-A177-3AD203B41FA5}">
                      <a16:colId xmlns:a16="http://schemas.microsoft.com/office/drawing/2014/main" val="3208077978"/>
                    </a:ext>
                  </a:extLst>
                </a:gridCol>
                <a:gridCol w="2051620">
                  <a:extLst>
                    <a:ext uri="{9D8B030D-6E8A-4147-A177-3AD203B41FA5}">
                      <a16:colId xmlns:a16="http://schemas.microsoft.com/office/drawing/2014/main" val="1735719923"/>
                    </a:ext>
                  </a:extLst>
                </a:gridCol>
              </a:tblGrid>
              <a:tr h="277497">
                <a:tc>
                  <a:txBody>
                    <a:bodyPr/>
                    <a:lstStyle/>
                    <a:p>
                      <a:pPr algn="ctr" fontAlgn="b"/>
                      <a:r>
                        <a:rPr lang="en-US" sz="1600" b="1" u="none" strike="noStrike" dirty="0">
                          <a:effectLst/>
                          <a:latin typeface="Times New Roman" panose="02020603050405020304" pitchFamily="18" charset="0"/>
                          <a:cs typeface="Times New Roman" panose="02020603050405020304" pitchFamily="18" charset="0"/>
                        </a:rPr>
                        <a:t>Task</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600" b="1" u="none" strike="noStrike" dirty="0">
                          <a:effectLst/>
                          <a:latin typeface="Times New Roman" panose="02020603050405020304" pitchFamily="18" charset="0"/>
                          <a:cs typeface="Times New Roman" panose="02020603050405020304" pitchFamily="18" charset="0"/>
                        </a:rPr>
                        <a:t>Target</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600" b="1" u="none" strike="noStrike" dirty="0">
                          <a:effectLst/>
                          <a:latin typeface="Times New Roman" panose="02020603050405020304" pitchFamily="18" charset="0"/>
                          <a:cs typeface="Times New Roman" panose="02020603050405020304" pitchFamily="18" charset="0"/>
                        </a:rPr>
                        <a:t>Action</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2910913078"/>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Visualize the distribution of COVID-19 cases across countries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Distribution of covid cases across countries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map</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314753731"/>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Visualize the distribution of COVID-19 across continents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Distribution of covid cases across continents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pie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508147974"/>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Display the average life expectancy across different continents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Trends of life expectancy across continents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bar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2080280840"/>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Chart the number of new COVID-19 cases each day</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Daily trend of covid cases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bar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3441367858"/>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Visualize the number of COVID-19 deaths per day</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Day to Day trend of deaths due to covid</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bar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1196995340"/>
                  </a:ext>
                </a:extLst>
              </a:tr>
              <a:tr h="543448">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Analyze the relationship between government stringency measures and new COVID-19 cases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Correlation between stringency index and covid cases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scatter plot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548428611"/>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Visualize the relationship between types of vehicles involved and types of accidents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Correlation between Accident type and Vehicle type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stacked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735177450"/>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Display the number of casualties for each  location</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Distribution of road accident casualities per location</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bar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4191068854"/>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Plot the number of fatalities due to accidents each day</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Day to day trend of fatalities due to air crashes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line chart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3098572522"/>
                  </a:ext>
                </a:extLst>
              </a:tr>
              <a:tr h="277497">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Analyze the distribution of fatalities by location</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Distribution of air crash fatalities across countries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Analyze using a map</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3580109701"/>
                  </a:ext>
                </a:extLst>
              </a:tr>
              <a:tr h="543448">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Investigate the correlation between the number of accidents and the COVID-19 positive rate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Correlation between accidents and covid positive rate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Compare using multiple bar charts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437135745"/>
                  </a:ext>
                </a:extLst>
              </a:tr>
              <a:tr h="543448">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 Explore the impact of government stringency on accident rates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Correlation between stringency_index and number of accidents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Compare using multiple line charts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277" marR="7277" marT="7277" marB="0" anchor="b"/>
                </a:tc>
                <a:extLst>
                  <a:ext uri="{0D108BD9-81ED-4DB2-BD59-A6C34878D82A}">
                    <a16:rowId xmlns:a16="http://schemas.microsoft.com/office/drawing/2014/main" val="1346924659"/>
                  </a:ext>
                </a:extLst>
              </a:tr>
            </a:tbl>
          </a:graphicData>
        </a:graphic>
      </p:graphicFrame>
    </p:spTree>
    <p:extLst>
      <p:ext uri="{BB962C8B-B14F-4D97-AF65-F5344CB8AC3E}">
        <p14:creationId xmlns:p14="http://schemas.microsoft.com/office/powerpoint/2010/main" val="186323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48032" y="178317"/>
            <a:ext cx="10515600" cy="1325563"/>
          </a:xfrm>
        </p:spPr>
        <p:txBody>
          <a:bodyPr/>
          <a:lstStyle/>
          <a:p>
            <a:pPr algn="ctr"/>
            <a:r>
              <a:rPr lang="en-US" b="1" dirty="0">
                <a:latin typeface="Times New Roman" panose="02020603050405020304" pitchFamily="18" charset="0"/>
                <a:cs typeface="Times New Roman" panose="02020603050405020304" pitchFamily="18" charset="0"/>
              </a:rPr>
              <a:t>Implementation using Tools and Dataset</a:t>
            </a:r>
          </a:p>
        </p:txBody>
      </p:sp>
      <p:graphicFrame>
        <p:nvGraphicFramePr>
          <p:cNvPr id="6" name="Content Placeholder 5">
            <a:extLst>
              <a:ext uri="{FF2B5EF4-FFF2-40B4-BE49-F238E27FC236}">
                <a16:creationId xmlns:a16="http://schemas.microsoft.com/office/drawing/2014/main" id="{8B6CAFF6-3706-68E2-3629-04620C8310F1}"/>
              </a:ext>
            </a:extLst>
          </p:cNvPr>
          <p:cNvGraphicFramePr>
            <a:graphicFrameLocks noGrp="1"/>
          </p:cNvGraphicFramePr>
          <p:nvPr>
            <p:ph idx="1"/>
            <p:extLst>
              <p:ext uri="{D42A27DB-BD31-4B8C-83A1-F6EECF244321}">
                <p14:modId xmlns:p14="http://schemas.microsoft.com/office/powerpoint/2010/main" val="2393863404"/>
              </p:ext>
            </p:extLst>
          </p:nvPr>
        </p:nvGraphicFramePr>
        <p:xfrm>
          <a:off x="838200" y="1522095"/>
          <a:ext cx="10515600" cy="493776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217103029"/>
                    </a:ext>
                  </a:extLst>
                </a:gridCol>
                <a:gridCol w="3505200">
                  <a:extLst>
                    <a:ext uri="{9D8B030D-6E8A-4147-A177-3AD203B41FA5}">
                      <a16:colId xmlns:a16="http://schemas.microsoft.com/office/drawing/2014/main" val="3943756160"/>
                    </a:ext>
                  </a:extLst>
                </a:gridCol>
                <a:gridCol w="3505200">
                  <a:extLst>
                    <a:ext uri="{9D8B030D-6E8A-4147-A177-3AD203B41FA5}">
                      <a16:colId xmlns:a16="http://schemas.microsoft.com/office/drawing/2014/main" val="1140875610"/>
                    </a:ext>
                  </a:extLst>
                </a:gridCol>
              </a:tblGrid>
              <a:tr h="370840">
                <a:tc>
                  <a:txBody>
                    <a:bodyPr/>
                    <a:lstStyle/>
                    <a:p>
                      <a:pPr algn="ctr"/>
                      <a:r>
                        <a:rPr lang="en-US" sz="1300" b="1" dirty="0">
                          <a:latin typeface="Times New Roman" panose="02020603050405020304" pitchFamily="18" charset="0"/>
                          <a:cs typeface="Times New Roman" panose="02020603050405020304" pitchFamily="18" charset="0"/>
                        </a:rPr>
                        <a:t>Visualization Name</a:t>
                      </a:r>
                    </a:p>
                  </a:txBody>
                  <a:tcPr anchor="ctr"/>
                </a:tc>
                <a:tc>
                  <a:txBody>
                    <a:bodyPr/>
                    <a:lstStyle/>
                    <a:p>
                      <a:pPr algn="ctr"/>
                      <a:r>
                        <a:rPr lang="en-US" sz="1300" b="1" dirty="0">
                          <a:latin typeface="Times New Roman" panose="02020603050405020304" pitchFamily="18" charset="0"/>
                          <a:cs typeface="Times New Roman" panose="02020603050405020304" pitchFamily="18" charset="0"/>
                        </a:rPr>
                        <a:t>Tools Used</a:t>
                      </a:r>
                    </a:p>
                  </a:txBody>
                  <a:tcPr anchor="ctr"/>
                </a:tc>
                <a:tc>
                  <a:txBody>
                    <a:bodyPr/>
                    <a:lstStyle/>
                    <a:p>
                      <a:pPr algn="ctr"/>
                      <a:r>
                        <a:rPr lang="en-US" sz="1300" b="1" dirty="0">
                          <a:latin typeface="Times New Roman" panose="02020603050405020304" pitchFamily="18" charset="0"/>
                          <a:cs typeface="Times New Roman" panose="02020603050405020304" pitchFamily="18" charset="0"/>
                        </a:rPr>
                        <a:t>Dataset Used</a:t>
                      </a:r>
                    </a:p>
                  </a:txBody>
                  <a:tcPr anchor="ctr"/>
                </a:tc>
                <a:extLst>
                  <a:ext uri="{0D108BD9-81ED-4DB2-BD59-A6C34878D82A}">
                    <a16:rowId xmlns:a16="http://schemas.microsoft.com/office/drawing/2014/main" val="857325988"/>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Total number of cases per country</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1999497549"/>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Covid Cases Distribution by Continent</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Python, Matplotlib</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3819864490"/>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Life Expectancy by Continent</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Python, Matplotlib</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2219338308"/>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Number of new cases per day</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3099458060"/>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Number of deaths per day</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254223700"/>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Stringency Index vs New Covid 19 cases</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Vizhub, D3.js</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a:t>
                      </a:r>
                    </a:p>
                  </a:txBody>
                  <a:tcPr anchor="ctr"/>
                </a:tc>
                <a:extLst>
                  <a:ext uri="{0D108BD9-81ED-4DB2-BD59-A6C34878D82A}">
                    <a16:rowId xmlns:a16="http://schemas.microsoft.com/office/drawing/2014/main" val="2111158923"/>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Accident type vs Vehicle type</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Vizhub, D3.js</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Road_Accidents.csv</a:t>
                      </a:r>
                    </a:p>
                  </a:txBody>
                  <a:tcPr anchor="ctr"/>
                </a:tc>
                <a:extLst>
                  <a:ext uri="{0D108BD9-81ED-4DB2-BD59-A6C34878D82A}">
                    <a16:rowId xmlns:a16="http://schemas.microsoft.com/office/drawing/2014/main" val="538643659"/>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Number </a:t>
                      </a:r>
                      <a:r>
                        <a:rPr lang="en-US" sz="1300" b="0" i="0" u="none" strike="noStrike">
                          <a:solidFill>
                            <a:srgbClr val="000000"/>
                          </a:solidFill>
                          <a:effectLst/>
                          <a:latin typeface="Times New Roman" panose="02020603050405020304" pitchFamily="18" charset="0"/>
                          <a:cs typeface="Times New Roman" panose="02020603050405020304" pitchFamily="18" charset="0"/>
                        </a:rPr>
                        <a:t>of causalities </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reported per location</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Vizhub, D3.js</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Road_Accidents.csv</a:t>
                      </a:r>
                    </a:p>
                  </a:txBody>
                  <a:tcPr anchor="ctr"/>
                </a:tc>
                <a:extLst>
                  <a:ext uri="{0D108BD9-81ED-4DB2-BD59-A6C34878D82A}">
                    <a16:rowId xmlns:a16="http://schemas.microsoft.com/office/drawing/2014/main" val="3505356785"/>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Number of fatalities per day</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Airplane_crash.csv</a:t>
                      </a:r>
                    </a:p>
                  </a:txBody>
                  <a:tcPr anchor="ctr"/>
                </a:tc>
                <a:extLst>
                  <a:ext uri="{0D108BD9-81ED-4DB2-BD59-A6C34878D82A}">
                    <a16:rowId xmlns:a16="http://schemas.microsoft.com/office/drawing/2014/main" val="925887273"/>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Number of fatalities in each location</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Airplane_crash.csv</a:t>
                      </a:r>
                    </a:p>
                  </a:txBody>
                  <a:tcPr anchor="ctr"/>
                </a:tc>
                <a:extLst>
                  <a:ext uri="{0D108BD9-81ED-4DB2-BD59-A6C34878D82A}">
                    <a16:rowId xmlns:a16="http://schemas.microsoft.com/office/drawing/2014/main" val="3923542480"/>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No. of accidents vs covid positive rate </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Covid_19.csv, Airplane_crash.csv,</a:t>
                      </a:r>
                    </a:p>
                    <a:p>
                      <a:pPr algn="ctr"/>
                      <a:r>
                        <a:rPr lang="en-US" sz="1300" dirty="0">
                          <a:latin typeface="Times New Roman" panose="02020603050405020304" pitchFamily="18" charset="0"/>
                          <a:cs typeface="Times New Roman" panose="02020603050405020304" pitchFamily="18" charset="0"/>
                        </a:rPr>
                        <a:t>Road_Accidents.csv</a:t>
                      </a:r>
                    </a:p>
                  </a:txBody>
                  <a:tcPr anchor="ctr"/>
                </a:tc>
                <a:extLst>
                  <a:ext uri="{0D108BD9-81ED-4DB2-BD59-A6C34878D82A}">
                    <a16:rowId xmlns:a16="http://schemas.microsoft.com/office/drawing/2014/main" val="3836069532"/>
                  </a:ext>
                </a:extLst>
              </a:tr>
              <a:tr h="370840">
                <a:tc>
                  <a:txBody>
                    <a:bodyPr/>
                    <a:lstStyle/>
                    <a:p>
                      <a:pPr algn="ctr" fontAlgn="b"/>
                      <a:r>
                        <a:rPr lang="en-US" sz="1300" b="0" i="0" u="none" strike="noStrike" dirty="0">
                          <a:solidFill>
                            <a:srgbClr val="000000"/>
                          </a:solidFill>
                          <a:effectLst/>
                          <a:latin typeface="Times New Roman" panose="02020603050405020304" pitchFamily="18" charset="0"/>
                          <a:cs typeface="Times New Roman" panose="02020603050405020304" pitchFamily="18" charset="0"/>
                        </a:rPr>
                        <a:t>stringency_index vs number of accidents</a:t>
                      </a:r>
                    </a:p>
                  </a:txBody>
                  <a:tcPr marL="7620" marR="7620" marT="7620" marB="0" anchor="ctr"/>
                </a:tc>
                <a:tc>
                  <a:txBody>
                    <a:bodyPr/>
                    <a:lstStyle/>
                    <a:p>
                      <a:pPr algn="ctr"/>
                      <a:r>
                        <a:rPr lang="en-US" sz="1300" dirty="0">
                          <a:latin typeface="Times New Roman" panose="02020603050405020304" pitchFamily="18" charset="0"/>
                          <a:cs typeface="Times New Roman" panose="02020603050405020304" pitchFamily="18" charset="0"/>
                        </a:rPr>
                        <a:t>Tableau</a:t>
                      </a:r>
                    </a:p>
                  </a:txBody>
                  <a:tcPr anchor="ctr"/>
                </a:tc>
                <a:tc>
                  <a:txBody>
                    <a:bodyPr/>
                    <a:lstStyle/>
                    <a:p>
                      <a:pPr algn="ctr"/>
                      <a:r>
                        <a:rPr lang="en-US" sz="1300" dirty="0">
                          <a:latin typeface="Times New Roman" panose="02020603050405020304" pitchFamily="18" charset="0"/>
                          <a:cs typeface="Times New Roman" panose="02020603050405020304" pitchFamily="18" charset="0"/>
                        </a:rPr>
                        <a:t>Road_Accidents.csv, Covid_19.csv</a:t>
                      </a:r>
                    </a:p>
                  </a:txBody>
                  <a:tcPr anchor="ctr"/>
                </a:tc>
                <a:extLst>
                  <a:ext uri="{0D108BD9-81ED-4DB2-BD59-A6C34878D82A}">
                    <a16:rowId xmlns:a16="http://schemas.microsoft.com/office/drawing/2014/main" val="1967750888"/>
                  </a:ext>
                </a:extLst>
              </a:tr>
            </a:tbl>
          </a:graphicData>
        </a:graphic>
      </p:graphicFrame>
    </p:spTree>
    <p:extLst>
      <p:ext uri="{BB962C8B-B14F-4D97-AF65-F5344CB8AC3E}">
        <p14:creationId xmlns:p14="http://schemas.microsoft.com/office/powerpoint/2010/main" val="2127999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F7D3-437B-B4FE-044E-41FC5453917D}"/>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Description of Tools</a:t>
            </a:r>
          </a:p>
        </p:txBody>
      </p:sp>
      <p:sp>
        <p:nvSpPr>
          <p:cNvPr id="3" name="Content Placeholder 2">
            <a:extLst>
              <a:ext uri="{FF2B5EF4-FFF2-40B4-BE49-F238E27FC236}">
                <a16:creationId xmlns:a16="http://schemas.microsoft.com/office/drawing/2014/main" id="{B3FBA2E7-7508-88B9-C266-5480E0EB7765}"/>
              </a:ext>
            </a:extLst>
          </p:cNvPr>
          <p:cNvSpPr>
            <a:spLocks noGrp="1"/>
          </p:cNvSpPr>
          <p:nvPr>
            <p:ph idx="1"/>
          </p:nvPr>
        </p:nvSpPr>
        <p:spPr/>
        <p:txBody>
          <a:bodyPr>
            <a:normAutofit lnSpcReduction="10000"/>
          </a:bodyPr>
          <a:lstStyle/>
          <a:p>
            <a:pPr>
              <a:spcAft>
                <a:spcPts val="600"/>
              </a:spcAft>
            </a:pPr>
            <a:r>
              <a:rPr lang="en-IN" dirty="0"/>
              <a:t>Tableau: </a:t>
            </a:r>
          </a:p>
          <a:p>
            <a:pPr marL="457200" lvl="1" indent="0">
              <a:spcAft>
                <a:spcPts val="600"/>
              </a:spcAft>
              <a:buNone/>
            </a:pPr>
            <a:r>
              <a:rPr lang="en-IN" sz="2000" dirty="0"/>
              <a:t>Tableau is a data visualization tool which enables a user friendly environment with drag and drop options and multiple graph types. We can create multiple types of graphs using the tool and share it on public tableau. This contains maps and other complex graphs.</a:t>
            </a:r>
          </a:p>
          <a:p>
            <a:pPr>
              <a:spcAft>
                <a:spcPts val="600"/>
              </a:spcAft>
            </a:pPr>
            <a:r>
              <a:rPr lang="en-IN" dirty="0"/>
              <a:t>Matplotlib: </a:t>
            </a:r>
          </a:p>
          <a:p>
            <a:pPr marL="457200" lvl="1" indent="0">
              <a:spcAft>
                <a:spcPts val="600"/>
              </a:spcAft>
              <a:buNone/>
            </a:pPr>
            <a:r>
              <a:rPr lang="en-IN" sz="2000" dirty="0"/>
              <a:t>This is a library used to create visualizations using python programming language in Jupyter notebook. This a useful tool to create visualizations after performing data cleaning in the notebook. We can change every detail in the graph by code changes. </a:t>
            </a:r>
          </a:p>
          <a:p>
            <a:r>
              <a:rPr lang="en-IN" dirty="0"/>
              <a:t>D3.js: </a:t>
            </a:r>
          </a:p>
          <a:p>
            <a:pPr marL="457200" lvl="1" indent="0">
              <a:buNone/>
            </a:pPr>
            <a:r>
              <a:rPr lang="en-IN" sz="2000" dirty="0"/>
              <a:t>Data-driven documents is a JavaScript library used for creating interactive visualizations in web browsers. It uses html, </a:t>
            </a:r>
            <a:r>
              <a:rPr lang="en-IN" sz="2000" dirty="0" err="1"/>
              <a:t>css</a:t>
            </a:r>
            <a:r>
              <a:rPr lang="en-IN" sz="2000" dirty="0"/>
              <a:t> and </a:t>
            </a:r>
            <a:r>
              <a:rPr lang="en-IN" sz="2000" dirty="0" err="1"/>
              <a:t>svg</a:t>
            </a:r>
            <a:r>
              <a:rPr lang="en-IN" sz="2000" dirty="0"/>
              <a:t> to create visualisations. This is mainly used for directly displaying the data driven visualizations in webpages. </a:t>
            </a:r>
          </a:p>
        </p:txBody>
      </p:sp>
    </p:spTree>
    <p:extLst>
      <p:ext uri="{BB962C8B-B14F-4D97-AF65-F5344CB8AC3E}">
        <p14:creationId xmlns:p14="http://schemas.microsoft.com/office/powerpoint/2010/main" val="10074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296301"/>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Visualization 1: Total number of cases per country</a:t>
            </a:r>
          </a:p>
        </p:txBody>
      </p:sp>
      <p:pic>
        <p:nvPicPr>
          <p:cNvPr id="9" name="Picture 8">
            <a:extLst>
              <a:ext uri="{FF2B5EF4-FFF2-40B4-BE49-F238E27FC236}">
                <a16:creationId xmlns:a16="http://schemas.microsoft.com/office/drawing/2014/main" id="{EF13BE6F-92FB-051D-6C70-A9CE8C1B8B86}"/>
              </a:ext>
            </a:extLst>
          </p:cNvPr>
          <p:cNvPicPr>
            <a:picLocks noChangeAspect="1"/>
          </p:cNvPicPr>
          <p:nvPr/>
        </p:nvPicPr>
        <p:blipFill>
          <a:blip r:embed="rId3"/>
          <a:stretch>
            <a:fillRect/>
          </a:stretch>
        </p:blipFill>
        <p:spPr>
          <a:xfrm>
            <a:off x="1337187" y="1307689"/>
            <a:ext cx="9517626" cy="5353665"/>
          </a:xfrm>
          <a:prstGeom prst="rect">
            <a:avLst/>
          </a:prstGeom>
        </p:spPr>
      </p:pic>
    </p:spTree>
    <p:extLst>
      <p:ext uri="{BB962C8B-B14F-4D97-AF65-F5344CB8AC3E}">
        <p14:creationId xmlns:p14="http://schemas.microsoft.com/office/powerpoint/2010/main" val="323819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2 : Total Cases Distribution by Continent</a:t>
            </a:r>
          </a:p>
        </p:txBody>
      </p:sp>
      <p:pic>
        <p:nvPicPr>
          <p:cNvPr id="6" name="Content Placeholder 5">
            <a:extLst>
              <a:ext uri="{FF2B5EF4-FFF2-40B4-BE49-F238E27FC236}">
                <a16:creationId xmlns:a16="http://schemas.microsoft.com/office/drawing/2014/main" id="{B5B4FB1E-0668-DA36-D6B1-A262735AAAF2}"/>
              </a:ext>
            </a:extLst>
          </p:cNvPr>
          <p:cNvPicPr>
            <a:picLocks noGrp="1" noChangeAspect="1"/>
          </p:cNvPicPr>
          <p:nvPr>
            <p:ph idx="1"/>
          </p:nvPr>
        </p:nvPicPr>
        <p:blipFill>
          <a:blip r:embed="rId3"/>
          <a:stretch>
            <a:fillRect/>
          </a:stretch>
        </p:blipFill>
        <p:spPr>
          <a:xfrm>
            <a:off x="2137651" y="1563329"/>
            <a:ext cx="8219495" cy="4623466"/>
          </a:xfrm>
        </p:spPr>
      </p:pic>
    </p:spTree>
    <p:extLst>
      <p:ext uri="{BB962C8B-B14F-4D97-AF65-F5344CB8AC3E}">
        <p14:creationId xmlns:p14="http://schemas.microsoft.com/office/powerpoint/2010/main" val="142846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789040" y="286469"/>
            <a:ext cx="1051560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Visualization 3: Life Expectancy by Continent</a:t>
            </a:r>
          </a:p>
        </p:txBody>
      </p:sp>
      <p:pic>
        <p:nvPicPr>
          <p:cNvPr id="6" name="Picture 5">
            <a:extLst>
              <a:ext uri="{FF2B5EF4-FFF2-40B4-BE49-F238E27FC236}">
                <a16:creationId xmlns:a16="http://schemas.microsoft.com/office/drawing/2014/main" id="{A7057AD8-1147-47CF-8B28-CF0FB19F365E}"/>
              </a:ext>
            </a:extLst>
          </p:cNvPr>
          <p:cNvPicPr>
            <a:picLocks noChangeAspect="1"/>
          </p:cNvPicPr>
          <p:nvPr/>
        </p:nvPicPr>
        <p:blipFill>
          <a:blip r:embed="rId3"/>
          <a:stretch>
            <a:fillRect/>
          </a:stretch>
        </p:blipFill>
        <p:spPr>
          <a:xfrm>
            <a:off x="1524000" y="1448927"/>
            <a:ext cx="8967019" cy="5043948"/>
          </a:xfrm>
          <a:prstGeom prst="rect">
            <a:avLst/>
          </a:prstGeom>
        </p:spPr>
      </p:pic>
    </p:spTree>
    <p:extLst>
      <p:ext uri="{BB962C8B-B14F-4D97-AF65-F5344CB8AC3E}">
        <p14:creationId xmlns:p14="http://schemas.microsoft.com/office/powerpoint/2010/main" val="169081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306133"/>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Visualization 4: Number of new cases per day</a:t>
            </a:r>
          </a:p>
        </p:txBody>
      </p:sp>
      <p:pic>
        <p:nvPicPr>
          <p:cNvPr id="11" name="Picture 10">
            <a:extLst>
              <a:ext uri="{FF2B5EF4-FFF2-40B4-BE49-F238E27FC236}">
                <a16:creationId xmlns:a16="http://schemas.microsoft.com/office/drawing/2014/main" id="{D04A6268-9026-8C64-20F5-397416F95331}"/>
              </a:ext>
            </a:extLst>
          </p:cNvPr>
          <p:cNvPicPr>
            <a:picLocks noChangeAspect="1"/>
          </p:cNvPicPr>
          <p:nvPr/>
        </p:nvPicPr>
        <p:blipFill>
          <a:blip r:embed="rId3"/>
          <a:stretch>
            <a:fillRect/>
          </a:stretch>
        </p:blipFill>
        <p:spPr>
          <a:xfrm>
            <a:off x="1445342" y="1488359"/>
            <a:ext cx="9301315" cy="5231989"/>
          </a:xfrm>
          <a:prstGeom prst="rect">
            <a:avLst/>
          </a:prstGeom>
        </p:spPr>
      </p:pic>
    </p:spTree>
    <p:extLst>
      <p:ext uri="{BB962C8B-B14F-4D97-AF65-F5344CB8AC3E}">
        <p14:creationId xmlns:p14="http://schemas.microsoft.com/office/powerpoint/2010/main" val="26310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199" y="138985"/>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Visualization 5: Number of deaths per day</a:t>
            </a:r>
          </a:p>
        </p:txBody>
      </p:sp>
      <p:pic>
        <p:nvPicPr>
          <p:cNvPr id="9" name="Picture 8">
            <a:extLst>
              <a:ext uri="{FF2B5EF4-FFF2-40B4-BE49-F238E27FC236}">
                <a16:creationId xmlns:a16="http://schemas.microsoft.com/office/drawing/2014/main" id="{588B8AE2-1052-0C9E-7B02-93F523236646}"/>
              </a:ext>
            </a:extLst>
          </p:cNvPr>
          <p:cNvPicPr>
            <a:picLocks noChangeAspect="1"/>
          </p:cNvPicPr>
          <p:nvPr/>
        </p:nvPicPr>
        <p:blipFill>
          <a:blip r:embed="rId3"/>
          <a:stretch>
            <a:fillRect/>
          </a:stretch>
        </p:blipFill>
        <p:spPr>
          <a:xfrm>
            <a:off x="1214283" y="1206296"/>
            <a:ext cx="9802761" cy="5514053"/>
          </a:xfrm>
          <a:prstGeom prst="rect">
            <a:avLst/>
          </a:prstGeom>
        </p:spPr>
      </p:pic>
    </p:spTree>
    <p:extLst>
      <p:ext uri="{BB962C8B-B14F-4D97-AF65-F5344CB8AC3E}">
        <p14:creationId xmlns:p14="http://schemas.microsoft.com/office/powerpoint/2010/main" val="107716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188143"/>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6: Stringency Index vs New Covid 19 cases</a:t>
            </a:r>
          </a:p>
        </p:txBody>
      </p:sp>
      <p:pic>
        <p:nvPicPr>
          <p:cNvPr id="9" name="Picture 8">
            <a:extLst>
              <a:ext uri="{FF2B5EF4-FFF2-40B4-BE49-F238E27FC236}">
                <a16:creationId xmlns:a16="http://schemas.microsoft.com/office/drawing/2014/main" id="{CA5E90D5-687C-76A7-22EB-49446D8AF316}"/>
              </a:ext>
            </a:extLst>
          </p:cNvPr>
          <p:cNvPicPr>
            <a:picLocks noChangeAspect="1"/>
          </p:cNvPicPr>
          <p:nvPr/>
        </p:nvPicPr>
        <p:blipFill>
          <a:blip r:embed="rId3"/>
          <a:stretch>
            <a:fillRect/>
          </a:stretch>
        </p:blipFill>
        <p:spPr>
          <a:xfrm>
            <a:off x="1322438" y="1340258"/>
            <a:ext cx="9547123" cy="5370257"/>
          </a:xfrm>
          <a:prstGeom prst="rect">
            <a:avLst/>
          </a:prstGeom>
        </p:spPr>
      </p:pic>
    </p:spTree>
    <p:extLst>
      <p:ext uri="{BB962C8B-B14F-4D97-AF65-F5344CB8AC3E}">
        <p14:creationId xmlns:p14="http://schemas.microsoft.com/office/powerpoint/2010/main" val="52658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88FA-14B5-6F19-239D-0F4202CA625A}"/>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Objective of the project</a:t>
            </a:r>
          </a:p>
        </p:txBody>
      </p:sp>
      <p:sp>
        <p:nvSpPr>
          <p:cNvPr id="3" name="Content Placeholder 2">
            <a:extLst>
              <a:ext uri="{FF2B5EF4-FFF2-40B4-BE49-F238E27FC236}">
                <a16:creationId xmlns:a16="http://schemas.microsoft.com/office/drawing/2014/main" id="{15FB7E33-ABE8-D081-968C-7C7A1F864F8D}"/>
              </a:ext>
            </a:extLst>
          </p:cNvPr>
          <p:cNvSpPr>
            <a:spLocks noGrp="1"/>
          </p:cNvSpPr>
          <p:nvPr>
            <p:ph idx="1"/>
          </p:nvPr>
        </p:nvSpPr>
        <p:spPr>
          <a:xfrm>
            <a:off x="838200" y="1825625"/>
            <a:ext cx="6162368" cy="4351338"/>
          </a:xfrm>
        </p:spPr>
        <p:txBody>
          <a:bodyPr>
            <a:normAutofit/>
          </a:bodyPr>
          <a:lstStyle/>
          <a:p>
            <a:pPr algn="just"/>
            <a:r>
              <a:rPr lang="en-IN" dirty="0">
                <a:latin typeface="Times New Roman" panose="02020603050405020304" pitchFamily="18" charset="0"/>
                <a:cs typeface="Times New Roman" panose="02020603050405020304" pitchFamily="18" charset="0"/>
              </a:rPr>
              <a:t>Main aim of the project is to visualize and analyze the impact of Covid-19 lockdown or pandemic rules on air and land transportation.</a:t>
            </a:r>
          </a:p>
          <a:p>
            <a:pPr algn="just"/>
            <a:r>
              <a:rPr lang="en-IN" dirty="0">
                <a:latin typeface="Times New Roman" panose="02020603050405020304" pitchFamily="18" charset="0"/>
                <a:cs typeface="Times New Roman" panose="02020603050405020304" pitchFamily="18" charset="0"/>
              </a:rPr>
              <a:t>Understand the correlation between Covid traffic regulations and accidents</a:t>
            </a:r>
          </a:p>
          <a:p>
            <a:pPr algn="just"/>
            <a:r>
              <a:rPr lang="en-IN" dirty="0">
                <a:latin typeface="Times New Roman" panose="02020603050405020304" pitchFamily="18" charset="0"/>
                <a:cs typeface="Times New Roman" panose="02020603050405020304" pitchFamily="18" charset="0"/>
              </a:rPr>
              <a:t>Webpage to display the visualizations </a:t>
            </a:r>
          </a:p>
        </p:txBody>
      </p:sp>
    </p:spTree>
    <p:extLst>
      <p:ext uri="{BB962C8B-B14F-4D97-AF65-F5344CB8AC3E}">
        <p14:creationId xmlns:p14="http://schemas.microsoft.com/office/powerpoint/2010/main" val="261672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276634"/>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Visualization 7: Accident type vs Vehicle type</a:t>
            </a:r>
          </a:p>
        </p:txBody>
      </p:sp>
      <p:pic>
        <p:nvPicPr>
          <p:cNvPr id="7" name="Picture 6">
            <a:extLst>
              <a:ext uri="{FF2B5EF4-FFF2-40B4-BE49-F238E27FC236}">
                <a16:creationId xmlns:a16="http://schemas.microsoft.com/office/drawing/2014/main" id="{7E217831-78FA-9856-433A-34B8E6F857C5}"/>
              </a:ext>
            </a:extLst>
          </p:cNvPr>
          <p:cNvPicPr>
            <a:picLocks noChangeAspect="1"/>
          </p:cNvPicPr>
          <p:nvPr/>
        </p:nvPicPr>
        <p:blipFill>
          <a:blip r:embed="rId3"/>
          <a:stretch>
            <a:fillRect/>
          </a:stretch>
        </p:blipFill>
        <p:spPr>
          <a:xfrm>
            <a:off x="1401096" y="1428750"/>
            <a:ext cx="9389807" cy="5281766"/>
          </a:xfrm>
          <a:prstGeom prst="rect">
            <a:avLst/>
          </a:prstGeom>
        </p:spPr>
      </p:pic>
    </p:spTree>
    <p:extLst>
      <p:ext uri="{BB962C8B-B14F-4D97-AF65-F5344CB8AC3E}">
        <p14:creationId xmlns:p14="http://schemas.microsoft.com/office/powerpoint/2010/main" val="1162972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631723" y="233977"/>
            <a:ext cx="11560277"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8: Number of causalities reported for per location</a:t>
            </a:r>
          </a:p>
        </p:txBody>
      </p:sp>
      <p:pic>
        <p:nvPicPr>
          <p:cNvPr id="7" name="Picture 6">
            <a:extLst>
              <a:ext uri="{FF2B5EF4-FFF2-40B4-BE49-F238E27FC236}">
                <a16:creationId xmlns:a16="http://schemas.microsoft.com/office/drawing/2014/main" id="{6F906714-AC90-0661-778E-A39BF73A615E}"/>
              </a:ext>
            </a:extLst>
          </p:cNvPr>
          <p:cNvPicPr>
            <a:picLocks noChangeAspect="1"/>
          </p:cNvPicPr>
          <p:nvPr/>
        </p:nvPicPr>
        <p:blipFill>
          <a:blip r:embed="rId3"/>
          <a:stretch>
            <a:fillRect/>
          </a:stretch>
        </p:blipFill>
        <p:spPr>
          <a:xfrm>
            <a:off x="1710813" y="1559540"/>
            <a:ext cx="8770374" cy="4933335"/>
          </a:xfrm>
          <a:prstGeom prst="rect">
            <a:avLst/>
          </a:prstGeom>
        </p:spPr>
      </p:pic>
    </p:spTree>
    <p:extLst>
      <p:ext uri="{BB962C8B-B14F-4D97-AF65-F5344CB8AC3E}">
        <p14:creationId xmlns:p14="http://schemas.microsoft.com/office/powerpoint/2010/main" val="410763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207808"/>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Visualization 9: Number of fatalities per day</a:t>
            </a:r>
          </a:p>
        </p:txBody>
      </p:sp>
      <p:pic>
        <p:nvPicPr>
          <p:cNvPr id="7" name="Picture 6">
            <a:extLst>
              <a:ext uri="{FF2B5EF4-FFF2-40B4-BE49-F238E27FC236}">
                <a16:creationId xmlns:a16="http://schemas.microsoft.com/office/drawing/2014/main" id="{1FDBA526-B1E8-5E52-825E-93BD154A6703}"/>
              </a:ext>
            </a:extLst>
          </p:cNvPr>
          <p:cNvPicPr>
            <a:picLocks noChangeAspect="1"/>
          </p:cNvPicPr>
          <p:nvPr/>
        </p:nvPicPr>
        <p:blipFill>
          <a:blip r:embed="rId3"/>
          <a:stretch>
            <a:fillRect/>
          </a:stretch>
        </p:blipFill>
        <p:spPr>
          <a:xfrm>
            <a:off x="1297858" y="1371602"/>
            <a:ext cx="9596284" cy="5397910"/>
          </a:xfrm>
          <a:prstGeom prst="rect">
            <a:avLst/>
          </a:prstGeom>
        </p:spPr>
      </p:pic>
    </p:spTree>
    <p:extLst>
      <p:ext uri="{BB962C8B-B14F-4D97-AF65-F5344CB8AC3E}">
        <p14:creationId xmlns:p14="http://schemas.microsoft.com/office/powerpoint/2010/main" val="374792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178311"/>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10: Number of fatalities in each location</a:t>
            </a:r>
          </a:p>
        </p:txBody>
      </p:sp>
      <p:pic>
        <p:nvPicPr>
          <p:cNvPr id="7" name="Picture 6">
            <a:extLst>
              <a:ext uri="{FF2B5EF4-FFF2-40B4-BE49-F238E27FC236}">
                <a16:creationId xmlns:a16="http://schemas.microsoft.com/office/drawing/2014/main" id="{2BAC0916-1D66-D60A-BD31-36464F783057}"/>
              </a:ext>
            </a:extLst>
          </p:cNvPr>
          <p:cNvPicPr>
            <a:picLocks noChangeAspect="1"/>
          </p:cNvPicPr>
          <p:nvPr/>
        </p:nvPicPr>
        <p:blipFill>
          <a:blip r:embed="rId3"/>
          <a:stretch>
            <a:fillRect/>
          </a:stretch>
        </p:blipFill>
        <p:spPr>
          <a:xfrm>
            <a:off x="1406013" y="1316292"/>
            <a:ext cx="9379974" cy="5276236"/>
          </a:xfrm>
          <a:prstGeom prst="rect">
            <a:avLst/>
          </a:prstGeom>
        </p:spPr>
      </p:pic>
    </p:spTree>
    <p:extLst>
      <p:ext uri="{BB962C8B-B14F-4D97-AF65-F5344CB8AC3E}">
        <p14:creationId xmlns:p14="http://schemas.microsoft.com/office/powerpoint/2010/main" val="15707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48032" y="129151"/>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11: No. of accidents vs covid positive rate </a:t>
            </a:r>
          </a:p>
        </p:txBody>
      </p:sp>
      <p:pic>
        <p:nvPicPr>
          <p:cNvPr id="7" name="Picture 6">
            <a:extLst>
              <a:ext uri="{FF2B5EF4-FFF2-40B4-BE49-F238E27FC236}">
                <a16:creationId xmlns:a16="http://schemas.microsoft.com/office/drawing/2014/main" id="{CD95D9C7-9A18-9FD3-8740-0123CEC1245A}"/>
              </a:ext>
            </a:extLst>
          </p:cNvPr>
          <p:cNvPicPr>
            <a:picLocks noChangeAspect="1"/>
          </p:cNvPicPr>
          <p:nvPr/>
        </p:nvPicPr>
        <p:blipFill>
          <a:blip r:embed="rId3"/>
          <a:stretch>
            <a:fillRect/>
          </a:stretch>
        </p:blipFill>
        <p:spPr>
          <a:xfrm>
            <a:off x="1189703" y="1288691"/>
            <a:ext cx="9812594" cy="5519584"/>
          </a:xfrm>
          <a:prstGeom prst="rect">
            <a:avLst/>
          </a:prstGeom>
        </p:spPr>
      </p:pic>
    </p:spTree>
    <p:extLst>
      <p:ext uri="{BB962C8B-B14F-4D97-AF65-F5344CB8AC3E}">
        <p14:creationId xmlns:p14="http://schemas.microsoft.com/office/powerpoint/2010/main" val="1354834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48032" y="237305"/>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Visualization 12: Stringency index vs number of accidents</a:t>
            </a:r>
          </a:p>
        </p:txBody>
      </p:sp>
      <p:pic>
        <p:nvPicPr>
          <p:cNvPr id="9" name="Picture 8">
            <a:extLst>
              <a:ext uri="{FF2B5EF4-FFF2-40B4-BE49-F238E27FC236}">
                <a16:creationId xmlns:a16="http://schemas.microsoft.com/office/drawing/2014/main" id="{3CF98E65-E7CE-F1DB-6901-56066B90BEAB}"/>
              </a:ext>
            </a:extLst>
          </p:cNvPr>
          <p:cNvPicPr>
            <a:picLocks noChangeAspect="1"/>
          </p:cNvPicPr>
          <p:nvPr/>
        </p:nvPicPr>
        <p:blipFill>
          <a:blip r:embed="rId3"/>
          <a:stretch>
            <a:fillRect/>
          </a:stretch>
        </p:blipFill>
        <p:spPr>
          <a:xfrm>
            <a:off x="1504336" y="1449644"/>
            <a:ext cx="9370140" cy="5270704"/>
          </a:xfrm>
          <a:prstGeom prst="rect">
            <a:avLst/>
          </a:prstGeom>
        </p:spPr>
      </p:pic>
    </p:spTree>
    <p:extLst>
      <p:ext uri="{BB962C8B-B14F-4D97-AF65-F5344CB8AC3E}">
        <p14:creationId xmlns:p14="http://schemas.microsoft.com/office/powerpoint/2010/main" val="349195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54EC-0F27-135B-738E-5651124F0083}"/>
              </a:ext>
            </a:extLst>
          </p:cNvPr>
          <p:cNvSpPr>
            <a:spLocks noGrp="1"/>
          </p:cNvSpPr>
          <p:nvPr>
            <p:ph type="title"/>
          </p:nvPr>
        </p:nvSpPr>
        <p:spPr>
          <a:xfrm>
            <a:off x="838200" y="119322"/>
            <a:ext cx="10515600" cy="1325563"/>
          </a:xfrm>
        </p:spPr>
        <p:txBody>
          <a:bodyPr/>
          <a:lstStyle/>
          <a:p>
            <a:pPr algn="ctr"/>
            <a:r>
              <a:rPr lang="en-US" b="1" dirty="0">
                <a:latin typeface="Times New Roman" panose="02020603050405020304" pitchFamily="18" charset="0"/>
                <a:cs typeface="Times New Roman" panose="02020603050405020304" pitchFamily="18" charset="0"/>
              </a:rPr>
              <a:t>Webpage For Presentation</a:t>
            </a:r>
          </a:p>
        </p:txBody>
      </p:sp>
      <p:pic>
        <p:nvPicPr>
          <p:cNvPr id="4" name="Picture 3">
            <a:extLst>
              <a:ext uri="{FF2B5EF4-FFF2-40B4-BE49-F238E27FC236}">
                <a16:creationId xmlns:a16="http://schemas.microsoft.com/office/drawing/2014/main" id="{991DDF6E-EABD-2672-F06C-6ABEA62ACD76}"/>
              </a:ext>
            </a:extLst>
          </p:cNvPr>
          <p:cNvPicPr>
            <a:picLocks noChangeAspect="1"/>
          </p:cNvPicPr>
          <p:nvPr/>
        </p:nvPicPr>
        <p:blipFill>
          <a:blip r:embed="rId2"/>
          <a:stretch>
            <a:fillRect/>
          </a:stretch>
        </p:blipFill>
        <p:spPr>
          <a:xfrm>
            <a:off x="1415436" y="1366225"/>
            <a:ext cx="9361128" cy="5265634"/>
          </a:xfrm>
          <a:prstGeom prst="rect">
            <a:avLst/>
          </a:prstGeom>
        </p:spPr>
      </p:pic>
    </p:spTree>
    <p:extLst>
      <p:ext uri="{BB962C8B-B14F-4D97-AF65-F5344CB8AC3E}">
        <p14:creationId xmlns:p14="http://schemas.microsoft.com/office/powerpoint/2010/main" val="2014908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13E-1564-7B08-AC87-89069A84DA13}"/>
              </a:ext>
            </a:extLst>
          </p:cNvPr>
          <p:cNvSpPr>
            <a:spLocks noGrp="1"/>
          </p:cNvSpPr>
          <p:nvPr>
            <p:ph type="title"/>
          </p:nvPr>
        </p:nvSpPr>
        <p:spPr>
          <a:xfrm>
            <a:off x="838200" y="256973"/>
            <a:ext cx="10515600" cy="1325563"/>
          </a:xfrm>
        </p:spPr>
        <p:txBody>
          <a:bodyPr/>
          <a:lstStyle/>
          <a:p>
            <a:pPr algn="ctr"/>
            <a:r>
              <a:rPr lang="en-US" b="1" dirty="0">
                <a:latin typeface="Times New Roman" panose="02020603050405020304" pitchFamily="18" charset="0"/>
                <a:cs typeface="Times New Roman" panose="02020603050405020304" pitchFamily="18" charset="0"/>
              </a:rPr>
              <a:t>Implementation Status Report</a:t>
            </a:r>
          </a:p>
        </p:txBody>
      </p:sp>
      <p:graphicFrame>
        <p:nvGraphicFramePr>
          <p:cNvPr id="6" name="Content Placeholder 5">
            <a:extLst>
              <a:ext uri="{FF2B5EF4-FFF2-40B4-BE49-F238E27FC236}">
                <a16:creationId xmlns:a16="http://schemas.microsoft.com/office/drawing/2014/main" id="{7482EB2A-258B-8AC8-205B-4750CB3FAA58}"/>
              </a:ext>
            </a:extLst>
          </p:cNvPr>
          <p:cNvGraphicFramePr>
            <a:graphicFrameLocks noGrp="1"/>
          </p:cNvGraphicFramePr>
          <p:nvPr>
            <p:ph idx="1"/>
            <p:extLst>
              <p:ext uri="{D42A27DB-BD31-4B8C-83A1-F6EECF244321}">
                <p14:modId xmlns:p14="http://schemas.microsoft.com/office/powerpoint/2010/main" val="3722134176"/>
              </p:ext>
            </p:extLst>
          </p:nvPr>
        </p:nvGraphicFramePr>
        <p:xfrm>
          <a:off x="604684" y="1406011"/>
          <a:ext cx="10982631" cy="5086864"/>
        </p:xfrm>
        <a:graphic>
          <a:graphicData uri="http://schemas.openxmlformats.org/drawingml/2006/table">
            <a:tbl>
              <a:tblPr/>
              <a:tblGrid>
                <a:gridCol w="2120148">
                  <a:extLst>
                    <a:ext uri="{9D8B030D-6E8A-4147-A177-3AD203B41FA5}">
                      <a16:colId xmlns:a16="http://schemas.microsoft.com/office/drawing/2014/main" val="87859723"/>
                    </a:ext>
                  </a:extLst>
                </a:gridCol>
                <a:gridCol w="4477332">
                  <a:extLst>
                    <a:ext uri="{9D8B030D-6E8A-4147-A177-3AD203B41FA5}">
                      <a16:colId xmlns:a16="http://schemas.microsoft.com/office/drawing/2014/main" val="1578192893"/>
                    </a:ext>
                  </a:extLst>
                </a:gridCol>
                <a:gridCol w="3239481">
                  <a:extLst>
                    <a:ext uri="{9D8B030D-6E8A-4147-A177-3AD203B41FA5}">
                      <a16:colId xmlns:a16="http://schemas.microsoft.com/office/drawing/2014/main" val="2401842477"/>
                    </a:ext>
                  </a:extLst>
                </a:gridCol>
                <a:gridCol w="1145670">
                  <a:extLst>
                    <a:ext uri="{9D8B030D-6E8A-4147-A177-3AD203B41FA5}">
                      <a16:colId xmlns:a16="http://schemas.microsoft.com/office/drawing/2014/main" val="1777501486"/>
                    </a:ext>
                  </a:extLst>
                </a:gridCol>
              </a:tblGrid>
              <a:tr h="317929">
                <a:tc>
                  <a:txBody>
                    <a:bodyPr/>
                    <a:lstStyle/>
                    <a:p>
                      <a:pPr algn="ctr" rtl="0" fontAlgn="ctr"/>
                      <a:r>
                        <a:rPr lang="en-IN" sz="1400" b="1" i="0" u="none" strike="noStrike">
                          <a:solidFill>
                            <a:srgbClr val="000000"/>
                          </a:solidFill>
                          <a:effectLst/>
                          <a:highlight>
                            <a:srgbClr val="E7E7E7"/>
                          </a:highlight>
                          <a:latin typeface="Times New Roman" panose="02020603050405020304" pitchFamily="18" charset="0"/>
                        </a:rPr>
                        <a:t>Feature</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1" i="0" u="none" strike="noStrike">
                          <a:solidFill>
                            <a:srgbClr val="000000"/>
                          </a:solidFill>
                          <a:effectLst/>
                          <a:highlight>
                            <a:srgbClr val="E7E7E7"/>
                          </a:highlight>
                          <a:latin typeface="Times New Roman" panose="02020603050405020304" pitchFamily="18" charset="0"/>
                        </a:rPr>
                        <a:t>Description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1" i="0" u="none" strike="noStrike">
                          <a:solidFill>
                            <a:srgbClr val="000000"/>
                          </a:solidFill>
                          <a:effectLst/>
                          <a:highlight>
                            <a:srgbClr val="E7E7E7"/>
                          </a:highlight>
                          <a:latin typeface="Times New Roman" panose="02020603050405020304" pitchFamily="18" charset="0"/>
                        </a:rPr>
                        <a:t>Responsibility</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1" i="0" u="none" strike="noStrike">
                          <a:solidFill>
                            <a:srgbClr val="000000"/>
                          </a:solidFill>
                          <a:effectLst/>
                          <a:highlight>
                            <a:srgbClr val="E7E7E7"/>
                          </a:highlight>
                          <a:latin typeface="Times New Roman" panose="02020603050405020304" pitchFamily="18" charset="0"/>
                        </a:rPr>
                        <a:t>Contribution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463442686"/>
                  </a:ext>
                </a:extLst>
              </a:tr>
              <a:tr h="317929">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Data Understanding</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Collect Dataset and Understand the Dataset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All 4 of them</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25%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3578743445"/>
                  </a:ext>
                </a:extLst>
              </a:tr>
              <a:tr h="317929">
                <a:tc rowSpan="3">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Data Preprocessing</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dirty="0">
                          <a:solidFill>
                            <a:srgbClr val="000000"/>
                          </a:solidFill>
                          <a:effectLst/>
                          <a:highlight>
                            <a:srgbClr val="E7E7E7"/>
                          </a:highlight>
                          <a:latin typeface="Times New Roman" panose="02020603050405020304" pitchFamily="18" charset="0"/>
                        </a:rPr>
                        <a:t>Covid_19 Dataset </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Lakshmi Keerthi &amp; Sajid Shaik</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50%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529407058"/>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Road Accidents Dataset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Aadesh Upadhyay</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4220361411"/>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Airplane Crashes Dataset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Siri Chandana</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283914648"/>
                  </a:ext>
                </a:extLst>
              </a:tr>
              <a:tr h="317929">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Data Analysis</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Basic analysis of the Pre-Processed Dataset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All 4 of them</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25%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6287075"/>
                  </a:ext>
                </a:extLst>
              </a:tr>
              <a:tr h="317929">
                <a:tc rowSpan="4">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Data Visualization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Visualization 1,2,3</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Aadesh Upadhyay</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716429263"/>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Visualization 4,5,6</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Siri Chandana</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998050914"/>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Visualization 7,8,9</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Sajid Shaik</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988627705"/>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Visualization 10,11,12</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Lakshmi Keerthi</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61736347"/>
                  </a:ext>
                </a:extLst>
              </a:tr>
              <a:tr h="317929">
                <a:tc rowSpan="3">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Web Development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Setting up Github Repository </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Aadesh Upadhyay and Sajid Shaik</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50%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123393969"/>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WebPage Design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Lakshmi Keerthi and Siri Chandana</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50%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3247152119"/>
                  </a:ext>
                </a:extLst>
              </a:tr>
              <a:tr h="317929">
                <a:tc vMerge="1">
                  <a:txBody>
                    <a:bodyPr/>
                    <a:lstStyle/>
                    <a:p>
                      <a:endParaRPr lang="en-IN"/>
                    </a:p>
                  </a:txBody>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Integerate D3.Js</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Aadesh Upadhyay and Siri Chandana</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50%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3631063817"/>
                  </a:ext>
                </a:extLst>
              </a:tr>
              <a:tr h="317929">
                <a:tc rowSpan="2">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Testing and Deployment</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Checking if the website works across multiple devices</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Sajid Shaik</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923298855"/>
                  </a:ext>
                </a:extLst>
              </a:tr>
              <a:tr h="317929">
                <a:tc vMerge="1">
                  <a:txBody>
                    <a:bodyPr/>
                    <a:lstStyle/>
                    <a:p>
                      <a:endParaRPr lang="en-IN"/>
                    </a:p>
                  </a:txBody>
                  <a:tcPr/>
                </a:tc>
                <a:tc>
                  <a:txBody>
                    <a:bodyPr/>
                    <a:lstStyle/>
                    <a:p>
                      <a:pPr algn="ctr" rtl="0" fontAlgn="ctr"/>
                      <a:r>
                        <a:rPr lang="en-US" sz="1400" b="0" i="0" u="none" strike="noStrike">
                          <a:solidFill>
                            <a:srgbClr val="000000"/>
                          </a:solidFill>
                          <a:effectLst/>
                          <a:highlight>
                            <a:srgbClr val="E7E7E7"/>
                          </a:highlight>
                          <a:latin typeface="Times New Roman" panose="02020603050405020304" pitchFamily="18" charset="0"/>
                        </a:rPr>
                        <a:t>Make final edits and Deploy to GitHub pages</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Lakshmi Keerthi</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100%</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483113706"/>
                  </a:ext>
                </a:extLst>
              </a:tr>
              <a:tr h="317929">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Power Point Presentation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Creating Powerpoint Presentation</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a:solidFill>
                            <a:srgbClr val="000000"/>
                          </a:solidFill>
                          <a:effectLst/>
                          <a:highlight>
                            <a:srgbClr val="E7E7E7"/>
                          </a:highlight>
                          <a:latin typeface="Times New Roman" panose="02020603050405020304" pitchFamily="18" charset="0"/>
                        </a:rPr>
                        <a:t>All 4 of them</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IN" sz="1400" b="0" i="0" u="none" strike="noStrike" dirty="0">
                          <a:solidFill>
                            <a:srgbClr val="000000"/>
                          </a:solidFill>
                          <a:effectLst/>
                          <a:highlight>
                            <a:srgbClr val="E7E7E7"/>
                          </a:highlight>
                          <a:latin typeface="Times New Roman" panose="02020603050405020304" pitchFamily="18" charset="0"/>
                        </a:rPr>
                        <a:t>25% Each</a:t>
                      </a:r>
                    </a:p>
                  </a:txBody>
                  <a:tcPr marL="7350" marR="7350" marT="7350" marB="4410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132603335"/>
                  </a:ext>
                </a:extLst>
              </a:tr>
            </a:tbl>
          </a:graphicData>
        </a:graphic>
      </p:graphicFrame>
    </p:spTree>
    <p:extLst>
      <p:ext uri="{BB962C8B-B14F-4D97-AF65-F5344CB8AC3E}">
        <p14:creationId xmlns:p14="http://schemas.microsoft.com/office/powerpoint/2010/main" val="263314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05BE9-2B0E-43BE-40B6-7A69D029020D}"/>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Links to Visualizations</a:t>
            </a:r>
          </a:p>
        </p:txBody>
      </p:sp>
      <p:graphicFrame>
        <p:nvGraphicFramePr>
          <p:cNvPr id="12" name="Table 11">
            <a:extLst>
              <a:ext uri="{FF2B5EF4-FFF2-40B4-BE49-F238E27FC236}">
                <a16:creationId xmlns:a16="http://schemas.microsoft.com/office/drawing/2014/main" id="{E6145088-42F3-ABEB-7FB3-729417E2A48B}"/>
              </a:ext>
            </a:extLst>
          </p:cNvPr>
          <p:cNvGraphicFramePr>
            <a:graphicFrameLocks noGrp="1"/>
          </p:cNvGraphicFramePr>
          <p:nvPr>
            <p:extLst>
              <p:ext uri="{D42A27DB-BD31-4B8C-83A1-F6EECF244321}">
                <p14:modId xmlns:p14="http://schemas.microsoft.com/office/powerpoint/2010/main" val="1086694768"/>
              </p:ext>
            </p:extLst>
          </p:nvPr>
        </p:nvGraphicFramePr>
        <p:xfrm>
          <a:off x="1309584" y="1423918"/>
          <a:ext cx="9572831" cy="5068957"/>
        </p:xfrm>
        <a:graphic>
          <a:graphicData uri="http://schemas.openxmlformats.org/drawingml/2006/table">
            <a:tbl>
              <a:tblPr/>
              <a:tblGrid>
                <a:gridCol w="1898305">
                  <a:extLst>
                    <a:ext uri="{9D8B030D-6E8A-4147-A177-3AD203B41FA5}">
                      <a16:colId xmlns:a16="http://schemas.microsoft.com/office/drawing/2014/main" val="3850793076"/>
                    </a:ext>
                  </a:extLst>
                </a:gridCol>
                <a:gridCol w="6985786">
                  <a:extLst>
                    <a:ext uri="{9D8B030D-6E8A-4147-A177-3AD203B41FA5}">
                      <a16:colId xmlns:a16="http://schemas.microsoft.com/office/drawing/2014/main" val="3340810999"/>
                    </a:ext>
                  </a:extLst>
                </a:gridCol>
                <a:gridCol w="688740">
                  <a:extLst>
                    <a:ext uri="{9D8B030D-6E8A-4147-A177-3AD203B41FA5}">
                      <a16:colId xmlns:a16="http://schemas.microsoft.com/office/drawing/2014/main" val="2178317411"/>
                    </a:ext>
                  </a:extLst>
                </a:gridCol>
              </a:tblGrid>
              <a:tr h="737029">
                <a:tc>
                  <a:txBody>
                    <a:bodyPr/>
                    <a:lstStyle/>
                    <a:p>
                      <a:pPr algn="ctr" fontAlgn="ctr"/>
                      <a:r>
                        <a:rPr lang="en-IN" sz="1200" b="1" i="0" u="none" strike="noStrike">
                          <a:solidFill>
                            <a:srgbClr val="000000"/>
                          </a:solidFill>
                          <a:effectLst/>
                          <a:highlight>
                            <a:srgbClr val="D9D9D9"/>
                          </a:highlight>
                          <a:latin typeface="Times New Roman" panose="02020603050405020304" pitchFamily="18" charset="0"/>
                        </a:rPr>
                        <a:t>Dataset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200" b="1" i="0" u="none" strike="noStrike">
                          <a:solidFill>
                            <a:srgbClr val="000000"/>
                          </a:solidFill>
                          <a:effectLst/>
                          <a:highlight>
                            <a:srgbClr val="D9D9D9"/>
                          </a:highlight>
                          <a:latin typeface="Times New Roman" panose="02020603050405020304" pitchFamily="18" charset="0"/>
                        </a:rPr>
                        <a:t>Possible visualizations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200" b="1" i="0" u="none" strike="noStrike">
                          <a:solidFill>
                            <a:srgbClr val="000000"/>
                          </a:solidFill>
                          <a:effectLst/>
                          <a:highlight>
                            <a:srgbClr val="D9D9D9"/>
                          </a:highlight>
                          <a:latin typeface="Times New Roman" panose="02020603050405020304" pitchFamily="18" charset="0"/>
                        </a:rPr>
                        <a:t>Links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98121189"/>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Total number of cases per country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2"/>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71185433"/>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Covid Cases Distribution by Continent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3"/>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38795159"/>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Life Expectancy by Continent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4"/>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98619727"/>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Number of new cases per day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5"/>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55560597"/>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Number of deaths per day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6"/>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32739320"/>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Covid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Stringency Index vs New Covid 19 cases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7"/>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52943969"/>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Car Accidents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Accident type vs Vehicle type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8"/>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60655235"/>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Car Accidents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Number of casualities reported for accident type/ per 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9"/>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29054449"/>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Plane Accidents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Number of fatalities per day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10"/>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48059158"/>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Plane Accidents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Number of fatalities in each 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11"/>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6737418"/>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All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No. of accidents vs covid positive rate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a:solidFill>
                            <a:srgbClr val="0563C1"/>
                          </a:solidFill>
                          <a:effectLst/>
                          <a:highlight>
                            <a:srgbClr val="D9D9D9"/>
                          </a:highlight>
                          <a:latin typeface="Times New Roman" panose="02020603050405020304" pitchFamily="18" charset="0"/>
                          <a:hlinkClick r:id="rId12"/>
                        </a:rPr>
                        <a:t>Link</a:t>
                      </a:r>
                      <a:endParaRPr lang="en-IN" sz="1100" b="0" i="0" u="sng" strike="noStrike">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83466237"/>
                  </a:ext>
                </a:extLst>
              </a:tr>
              <a:tr h="360994">
                <a:tc>
                  <a:txBody>
                    <a:bodyPr/>
                    <a:lstStyle/>
                    <a:p>
                      <a:pPr algn="ctr" fontAlgn="ctr"/>
                      <a:r>
                        <a:rPr lang="en-IN" sz="1100" b="0" i="0" u="none" strike="noStrike">
                          <a:solidFill>
                            <a:srgbClr val="000000"/>
                          </a:solidFill>
                          <a:effectLst/>
                          <a:highlight>
                            <a:srgbClr val="D9D9D9"/>
                          </a:highlight>
                          <a:latin typeface="Times New Roman" panose="02020603050405020304" pitchFamily="18" charset="0"/>
                        </a:rPr>
                        <a:t>Two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highlight>
                            <a:srgbClr val="D9D9D9"/>
                          </a:highlight>
                          <a:latin typeface="Times New Roman" panose="02020603050405020304" pitchFamily="18" charset="0"/>
                        </a:rPr>
                        <a:t>stringency_index vs number of accidents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100" b="0" i="0" u="sng" strike="noStrike" dirty="0">
                          <a:solidFill>
                            <a:srgbClr val="0563C1"/>
                          </a:solidFill>
                          <a:effectLst/>
                          <a:highlight>
                            <a:srgbClr val="D9D9D9"/>
                          </a:highlight>
                          <a:latin typeface="Times New Roman" panose="02020603050405020304" pitchFamily="18" charset="0"/>
                          <a:hlinkClick r:id="rId13"/>
                        </a:rPr>
                        <a:t>Link</a:t>
                      </a:r>
                      <a:endParaRPr lang="en-IN" sz="1100" b="0" i="0" u="sng" strike="noStrike" dirty="0">
                        <a:solidFill>
                          <a:srgbClr val="0563C1"/>
                        </a:solidFill>
                        <a:effectLst/>
                        <a:highlight>
                          <a:srgbClr val="D9D9D9"/>
                        </a:highligh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5304064"/>
                  </a:ext>
                </a:extLst>
              </a:tr>
            </a:tbl>
          </a:graphicData>
        </a:graphic>
      </p:graphicFrame>
    </p:spTree>
    <p:extLst>
      <p:ext uri="{BB962C8B-B14F-4D97-AF65-F5344CB8AC3E}">
        <p14:creationId xmlns:p14="http://schemas.microsoft.com/office/powerpoint/2010/main" val="166947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F8010A-D6FA-82DE-48BE-307BC7CADDB4}"/>
              </a:ext>
            </a:extLst>
          </p:cNvPr>
          <p:cNvSpPr txBox="1"/>
          <p:nvPr/>
        </p:nvSpPr>
        <p:spPr>
          <a:xfrm>
            <a:off x="609599" y="2017724"/>
            <a:ext cx="10609007" cy="923330"/>
          </a:xfrm>
          <a:prstGeom prst="rect">
            <a:avLst/>
          </a:prstGeom>
          <a:noFill/>
        </p:spPr>
        <p:txBody>
          <a:bodyPr wrap="square">
            <a:spAutoFit/>
          </a:bodyPr>
          <a:lstStyle/>
          <a:p>
            <a:pPr algn="ctr"/>
            <a:endParaRPr lang="en-US" b="1" dirty="0"/>
          </a:p>
          <a:p>
            <a:pPr algn="ctr"/>
            <a:r>
              <a:rPr lang="en-US" b="1" dirty="0">
                <a:hlinkClick r:id="rId2"/>
              </a:rPr>
              <a:t> </a:t>
            </a:r>
            <a:r>
              <a:rPr lang="en-US" dirty="0">
                <a:hlinkClick r:id="rId2"/>
              </a:rPr>
              <a:t>https://unt.zoom.us/rec/share/l7nmji1duqa1hLimX6248ff1Co7tS1k41hzG-hT43v02LiEfLkm-ddjOwDHJpKSn.9zPPxRqy8v0ShMuo?startTime=1714183811000</a:t>
            </a:r>
            <a:endParaRPr lang="en-IN" dirty="0"/>
          </a:p>
        </p:txBody>
      </p:sp>
      <p:sp>
        <p:nvSpPr>
          <p:cNvPr id="9" name="TextBox 8">
            <a:extLst>
              <a:ext uri="{FF2B5EF4-FFF2-40B4-BE49-F238E27FC236}">
                <a16:creationId xmlns:a16="http://schemas.microsoft.com/office/drawing/2014/main" id="{47F8EE24-5E6C-127A-252E-9B1F811A5320}"/>
              </a:ext>
            </a:extLst>
          </p:cNvPr>
          <p:cNvSpPr txBox="1"/>
          <p:nvPr/>
        </p:nvSpPr>
        <p:spPr>
          <a:xfrm>
            <a:off x="1543664" y="1221347"/>
            <a:ext cx="9291484" cy="707886"/>
          </a:xfrm>
          <a:prstGeom prst="rect">
            <a:avLst/>
          </a:prstGeom>
          <a:noFill/>
        </p:spPr>
        <p:txBody>
          <a:bodyPr wrap="square">
            <a:spAutoFit/>
          </a:bodyPr>
          <a:lstStyle/>
          <a:p>
            <a:pPr algn="ctr"/>
            <a:r>
              <a:rPr lang="en-US" sz="4000" b="1" dirty="0"/>
              <a:t>Our Team Presentation Link:</a:t>
            </a:r>
          </a:p>
        </p:txBody>
      </p:sp>
    </p:spTree>
    <p:extLst>
      <p:ext uri="{BB962C8B-B14F-4D97-AF65-F5344CB8AC3E}">
        <p14:creationId xmlns:p14="http://schemas.microsoft.com/office/powerpoint/2010/main" val="33938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3448-18B9-980B-9074-1FCB3B0D5C87}"/>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Domain Introduction</a:t>
            </a:r>
          </a:p>
        </p:txBody>
      </p:sp>
      <p:sp>
        <p:nvSpPr>
          <p:cNvPr id="3" name="Content Placeholder 2">
            <a:extLst>
              <a:ext uri="{FF2B5EF4-FFF2-40B4-BE49-F238E27FC236}">
                <a16:creationId xmlns:a16="http://schemas.microsoft.com/office/drawing/2014/main" id="{D64947E4-3897-1DE4-864A-85F75A23FD18}"/>
              </a:ext>
            </a:extLst>
          </p:cNvPr>
          <p:cNvSpPr>
            <a:spLocks noGrp="1"/>
          </p:cNvSpPr>
          <p:nvPr>
            <p:ph idx="1"/>
          </p:nvPr>
        </p:nvSpPr>
        <p:spPr>
          <a:xfrm>
            <a:off x="838200" y="1864953"/>
            <a:ext cx="10515600" cy="4351338"/>
          </a:xfrm>
        </p:spPr>
        <p:txBody>
          <a:bodyPr/>
          <a:lstStyle/>
          <a:p>
            <a:r>
              <a:rPr lang="en-IN" dirty="0">
                <a:latin typeface="Times New Roman" panose="02020603050405020304" pitchFamily="18" charset="0"/>
                <a:cs typeface="Times New Roman" panose="02020603050405020304" pitchFamily="18" charset="0"/>
              </a:rPr>
              <a:t>Transportation safety domain is to ensure safety and decrease in accidents while travelling</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Covid 19 regulations included transportation and mobility restrictions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Impact of these regulations on road and air transportation can be analysed to understand the need for change in traffic rules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841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AEFA-7308-6E84-E771-77A6BF8B66FD}"/>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4EA5FBA-0B2E-BE73-39F5-03CC79AEE6C1}"/>
              </a:ext>
            </a:extLst>
          </p:cNvPr>
          <p:cNvSpPr>
            <a:spLocks noGrp="1"/>
          </p:cNvSpPr>
          <p:nvPr>
            <p:ph idx="1"/>
          </p:nvPr>
        </p:nvSpPr>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We have cited some academic papers below which are related to the dataset that we have taken. This will help us as we are trying to perform analysis on our dataset.</a:t>
            </a:r>
          </a:p>
          <a:p>
            <a:pPr marL="0" indent="0">
              <a:buNone/>
            </a:pPr>
            <a:r>
              <a:rPr lang="en-US" sz="1600" dirty="0">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hlinkClick r:id="rId2"/>
              </a:rPr>
              <a:t>K. Shaaban and M. Mortimer, "The COVID-19 Pandemic’s Impact on Traffic Fatalities in Utah," 2022 Intermountain Engineering, Technology and Computing (IETC), Orem, UT, USA, 2022, pp. 1-4, </a:t>
            </a:r>
            <a:r>
              <a:rPr lang="en-US" sz="1600" dirty="0" err="1">
                <a:latin typeface="Times New Roman" panose="02020603050405020304" pitchFamily="18" charset="0"/>
                <a:cs typeface="Times New Roman" panose="02020603050405020304" pitchFamily="18" charset="0"/>
                <a:hlinkClick r:id="rId2"/>
              </a:rPr>
              <a:t>doi</a:t>
            </a:r>
            <a:r>
              <a:rPr lang="en-US" sz="1600" dirty="0">
                <a:latin typeface="Times New Roman" panose="02020603050405020304" pitchFamily="18" charset="0"/>
                <a:cs typeface="Times New Roman" panose="02020603050405020304" pitchFamily="18" charset="0"/>
                <a:hlinkClick r:id="rId2"/>
              </a:rPr>
              <a:t>: 10.1109/IETC54973.2022.9796727.</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hlinkClick r:id="rId3"/>
              </a:rPr>
              <a:t>N. Abdelfattah and M. </a:t>
            </a:r>
            <a:r>
              <a:rPr lang="en-US" sz="1600" dirty="0" err="1">
                <a:latin typeface="Times New Roman" panose="02020603050405020304" pitchFamily="18" charset="0"/>
                <a:cs typeface="Times New Roman" panose="02020603050405020304" pitchFamily="18" charset="0"/>
                <a:hlinkClick r:id="rId3"/>
              </a:rPr>
              <a:t>Bahramipanah</a:t>
            </a:r>
            <a:r>
              <a:rPr lang="en-US" sz="1600" dirty="0">
                <a:latin typeface="Times New Roman" panose="02020603050405020304" pitchFamily="18" charset="0"/>
                <a:cs typeface="Times New Roman" panose="02020603050405020304" pitchFamily="18" charset="0"/>
                <a:hlinkClick r:id="rId3"/>
              </a:rPr>
              <a:t>, "Impact of COVID-19 on Mobility and </a:t>
            </a:r>
            <a:r>
              <a:rPr lang="en-US" sz="1600" dirty="0" err="1">
                <a:latin typeface="Times New Roman" panose="02020603050405020304" pitchFamily="18" charset="0"/>
                <a:cs typeface="Times New Roman" panose="02020603050405020304" pitchFamily="18" charset="0"/>
                <a:hlinkClick r:id="rId3"/>
              </a:rPr>
              <a:t>trafficVolume</a:t>
            </a:r>
            <a:r>
              <a:rPr lang="en-US" sz="1600" dirty="0">
                <a:latin typeface="Times New Roman" panose="02020603050405020304" pitchFamily="18" charset="0"/>
                <a:cs typeface="Times New Roman" panose="02020603050405020304" pitchFamily="18" charset="0"/>
                <a:hlinkClick r:id="rId3"/>
              </a:rPr>
              <a:t> trends in Montana and California," 2021 IEEE International Smart Cities Conference (ISC2), Manchester, United Kingdom, 2021</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[3] </a:t>
            </a:r>
            <a:r>
              <a:rPr lang="en-US" sz="1600" dirty="0">
                <a:latin typeface="Times New Roman" panose="02020603050405020304" pitchFamily="18" charset="0"/>
                <a:cs typeface="Times New Roman" panose="02020603050405020304" pitchFamily="18" charset="0"/>
                <a:hlinkClick r:id="rId4"/>
              </a:rPr>
              <a:t>Ebrahim Shaik M, Ahmed S. An overview of the impact of COVID-19 on road traffic safety and travel behavior. Transportation Engineering. 2022 Sep;9:100119. </a:t>
            </a:r>
            <a:r>
              <a:rPr lang="en-US" sz="1600" dirty="0" err="1">
                <a:latin typeface="Times New Roman" panose="02020603050405020304" pitchFamily="18" charset="0"/>
                <a:cs typeface="Times New Roman" panose="02020603050405020304" pitchFamily="18" charset="0"/>
                <a:hlinkClick r:id="rId4"/>
              </a:rPr>
              <a:t>doi</a:t>
            </a:r>
            <a:r>
              <a:rPr lang="en-US" sz="1600" dirty="0">
                <a:latin typeface="Times New Roman" panose="02020603050405020304" pitchFamily="18" charset="0"/>
                <a:cs typeface="Times New Roman" panose="02020603050405020304" pitchFamily="18" charset="0"/>
                <a:hlinkClick r:id="rId4"/>
              </a:rPr>
              <a:t>: 10.1016/j.treng.2022.100119. </a:t>
            </a:r>
            <a:r>
              <a:rPr lang="en-US" sz="1600" dirty="0" err="1">
                <a:latin typeface="Times New Roman" panose="02020603050405020304" pitchFamily="18" charset="0"/>
                <a:cs typeface="Times New Roman" panose="02020603050405020304" pitchFamily="18" charset="0"/>
                <a:hlinkClick r:id="rId4"/>
              </a:rPr>
              <a:t>Epub</a:t>
            </a:r>
            <a:r>
              <a:rPr lang="en-US" sz="1600" dirty="0">
                <a:latin typeface="Times New Roman" panose="02020603050405020304" pitchFamily="18" charset="0"/>
                <a:cs typeface="Times New Roman" panose="02020603050405020304" pitchFamily="18" charset="0"/>
                <a:hlinkClick r:id="rId4"/>
              </a:rPr>
              <a:t> 2022 May 21. PMCID: PMC9123801.</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hlinkClick r:id="rId5"/>
              </a:rPr>
              <a:t>Òscar </a:t>
            </a:r>
            <a:r>
              <a:rPr lang="en-US" sz="1600" dirty="0" err="1">
                <a:latin typeface="Times New Roman" panose="02020603050405020304" pitchFamily="18" charset="0"/>
                <a:cs typeface="Times New Roman" panose="02020603050405020304" pitchFamily="18" charset="0"/>
                <a:hlinkClick r:id="rId5"/>
              </a:rPr>
              <a:t>Saladié</a:t>
            </a:r>
            <a:r>
              <a:rPr lang="en-US" sz="1600" dirty="0">
                <a:latin typeface="Times New Roman" panose="02020603050405020304" pitchFamily="18" charset="0"/>
                <a:cs typeface="Times New Roman" panose="02020603050405020304" pitchFamily="18" charset="0"/>
                <a:hlinkClick r:id="rId5"/>
              </a:rPr>
              <a:t>, Edgar Bustamante, Aaron Gutiérrez, COVID-19 lockdown and reduction of traffic accidents in Tarragona province, Spain, Transportation Research Interdisciplinary Perspectives, Volume 8, 2020, 100218, ISSN 2590-1982, https://doi.org/10.1016/j.trip.2020.100218.(https://www.sciencedirect.com/science/article /</a:t>
            </a:r>
            <a:r>
              <a:rPr lang="en-US" sz="1600" dirty="0" err="1">
                <a:latin typeface="Times New Roman" panose="02020603050405020304" pitchFamily="18" charset="0"/>
                <a:cs typeface="Times New Roman" panose="02020603050405020304" pitchFamily="18" charset="0"/>
                <a:hlinkClick r:id="rId5"/>
              </a:rPr>
              <a:t>pii</a:t>
            </a:r>
            <a:r>
              <a:rPr lang="en-US" sz="1600" dirty="0">
                <a:latin typeface="Times New Roman" panose="02020603050405020304" pitchFamily="18" charset="0"/>
                <a:cs typeface="Times New Roman" panose="02020603050405020304" pitchFamily="18" charset="0"/>
                <a:hlinkClick r:id="rId5"/>
              </a:rPr>
              <a:t>/S2590198220301299)</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[5] </a:t>
            </a:r>
            <a:r>
              <a:rPr lang="en-US" sz="1600" dirty="0">
                <a:latin typeface="Times New Roman" panose="02020603050405020304" pitchFamily="18" charset="0"/>
                <a:cs typeface="Times New Roman" panose="02020603050405020304" pitchFamily="18" charset="0"/>
                <a:hlinkClick r:id="rId6"/>
              </a:rPr>
              <a:t>https://www.ncbi.nlm.nih.gov/pmc/articles/PMC8157209</a:t>
            </a: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931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D6BC-1D16-9AC0-C370-9D2265277EB7}"/>
              </a:ext>
            </a:extLst>
          </p:cNvPr>
          <p:cNvSpPr>
            <a:spLocks noGrp="1"/>
          </p:cNvSpPr>
          <p:nvPr>
            <p:ph type="title"/>
          </p:nvPr>
        </p:nvSpPr>
        <p:spPr>
          <a:xfrm>
            <a:off x="838200" y="4986287"/>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6307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49F0-ABF6-198B-40A8-299A13AE98FE}"/>
              </a:ext>
            </a:extLst>
          </p:cNvPr>
          <p:cNvSpPr>
            <a:spLocks noGrp="1"/>
          </p:cNvSpPr>
          <p:nvPr>
            <p:ph type="title"/>
          </p:nvPr>
        </p:nvSpPr>
        <p:spPr>
          <a:xfrm>
            <a:off x="838200" y="136525"/>
            <a:ext cx="10515600" cy="1325563"/>
          </a:xfrm>
        </p:spPr>
        <p:txBody>
          <a:bodyPr/>
          <a:lstStyle/>
          <a:p>
            <a:pPr algn="ctr"/>
            <a:r>
              <a:rPr lang="en-IN" b="1" dirty="0">
                <a:latin typeface="Times New Roman" panose="02020603050405020304" pitchFamily="18" charset="0"/>
                <a:cs typeface="Times New Roman" panose="02020603050405020304" pitchFamily="18" charset="0"/>
              </a:rPr>
              <a:t>Project Workflow</a:t>
            </a:r>
          </a:p>
        </p:txBody>
      </p:sp>
      <p:pic>
        <p:nvPicPr>
          <p:cNvPr id="7" name="Content Placeholder 6" descr="A diagram of a software development process&#10;&#10;Description automatically generated">
            <a:extLst>
              <a:ext uri="{FF2B5EF4-FFF2-40B4-BE49-F238E27FC236}">
                <a16:creationId xmlns:a16="http://schemas.microsoft.com/office/drawing/2014/main" id="{835C6E17-6B0F-187F-0683-098B2F634E7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59177" y="1393961"/>
            <a:ext cx="6673646" cy="5191718"/>
          </a:xfrm>
        </p:spPr>
      </p:pic>
    </p:spTree>
    <p:extLst>
      <p:ext uri="{BB962C8B-B14F-4D97-AF65-F5344CB8AC3E}">
        <p14:creationId xmlns:p14="http://schemas.microsoft.com/office/powerpoint/2010/main" val="89765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2438-B1DC-57BB-4414-A002F6476221}"/>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 Abstraction</a:t>
            </a:r>
          </a:p>
        </p:txBody>
      </p:sp>
      <p:sp>
        <p:nvSpPr>
          <p:cNvPr id="3" name="Content Placeholder 2">
            <a:extLst>
              <a:ext uri="{FF2B5EF4-FFF2-40B4-BE49-F238E27FC236}">
                <a16:creationId xmlns:a16="http://schemas.microsoft.com/office/drawing/2014/main" id="{2C83FCD9-7893-B3AB-727A-667022EED46D}"/>
              </a:ext>
            </a:extLst>
          </p:cNvPr>
          <p:cNvSpPr>
            <a:spLocks noGrp="1"/>
          </p:cNvSpPr>
          <p:nvPr>
            <p:ph idx="1"/>
          </p:nvPr>
        </p:nvSpPr>
        <p:spPr/>
        <p:txBody>
          <a:bodyPr>
            <a:normAutofit fontScale="92500" lnSpcReduction="20000"/>
          </a:bodyPr>
          <a:lstStyle/>
          <a:p>
            <a:pPr>
              <a:spcAft>
                <a:spcPts val="600"/>
              </a:spcAft>
            </a:pPr>
            <a:r>
              <a:rPr lang="en-IN" dirty="0">
                <a:latin typeface="Times New Roman" panose="02020603050405020304" pitchFamily="18" charset="0"/>
                <a:cs typeface="Times New Roman" panose="02020603050405020304" pitchFamily="18" charset="0"/>
              </a:rPr>
              <a:t>Total number of Datasets used in this project is Three. They are:</a:t>
            </a:r>
          </a:p>
          <a:p>
            <a:pPr lvl="1"/>
            <a:r>
              <a:rPr lang="en-IN" u="sng" dirty="0">
                <a:latin typeface="Times New Roman" panose="02020603050405020304" pitchFamily="18" charset="0"/>
                <a:cs typeface="Times New Roman" panose="02020603050405020304" pitchFamily="18" charset="0"/>
              </a:rPr>
              <a:t>Covid-19 stringency and cases data</a:t>
            </a:r>
          </a:p>
          <a:p>
            <a:pPr marL="914400" lvl="2" indent="0">
              <a:spcAft>
                <a:spcPts val="600"/>
              </a:spcAft>
              <a:buNone/>
            </a:pPr>
            <a:r>
              <a:rPr lang="en-IN" dirty="0">
                <a:latin typeface="Times New Roman" panose="02020603050405020304" pitchFamily="18" charset="0"/>
                <a:cs typeface="Times New Roman" panose="02020603050405020304" pitchFamily="18" charset="0"/>
              </a:rPr>
              <a:t>This dataset contains information about the number of cases during Covid-19, stringency (strictness of regulations), GDP, deaths, vaccinations and population across multiple locations or countries</a:t>
            </a:r>
          </a:p>
          <a:p>
            <a:pPr lvl="1"/>
            <a:r>
              <a:rPr lang="en-IN" u="sng" dirty="0">
                <a:latin typeface="Times New Roman" panose="02020603050405020304" pitchFamily="18" charset="0"/>
                <a:cs typeface="Times New Roman" panose="02020603050405020304" pitchFamily="18" charset="0"/>
              </a:rPr>
              <a:t>Road accidents data</a:t>
            </a:r>
          </a:p>
          <a:p>
            <a:pPr marL="914400" lvl="2" indent="0">
              <a:spcAft>
                <a:spcPts val="600"/>
              </a:spcAft>
              <a:buNone/>
            </a:pPr>
            <a:r>
              <a:rPr lang="en-IN" dirty="0">
                <a:latin typeface="Times New Roman" panose="02020603050405020304" pitchFamily="18" charset="0"/>
                <a:cs typeface="Times New Roman" panose="02020603050405020304" pitchFamily="18" charset="0"/>
              </a:rPr>
              <a:t>This dataset contains details about road accidents during 2021 containing details about the accident severity, location, timings, road type, weather conditions, etc.</a:t>
            </a:r>
          </a:p>
          <a:p>
            <a:pPr lvl="1"/>
            <a:r>
              <a:rPr lang="en-IN" u="sng" dirty="0">
                <a:latin typeface="Times New Roman" panose="02020603050405020304" pitchFamily="18" charset="0"/>
                <a:cs typeface="Times New Roman" panose="02020603050405020304" pitchFamily="18" charset="0"/>
              </a:rPr>
              <a:t>Airplane crashes data</a:t>
            </a:r>
          </a:p>
          <a:p>
            <a:pPr marL="914400" lvl="2" indent="0">
              <a:buNone/>
            </a:pPr>
            <a:r>
              <a:rPr lang="en-IN" dirty="0">
                <a:latin typeface="Times New Roman" panose="02020603050405020304" pitchFamily="18" charset="0"/>
                <a:cs typeface="Times New Roman" panose="02020603050405020304" pitchFamily="18" charset="0"/>
              </a:rPr>
              <a:t>This dataset contains details about airplane crashes from 1908 to 2023 emphasizing on the airplane type, flight number, route, fatalities, etc.</a:t>
            </a:r>
          </a:p>
          <a:p>
            <a:pPr marL="457200" lvl="1"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have combined all the 3 datasets keeping the date as the merging column</a:t>
            </a:r>
          </a:p>
          <a:p>
            <a:pPr lvl="2"/>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749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4553-AC37-DE90-6DD1-C805828CE408}"/>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Covid 19 Dataset</a:t>
            </a:r>
          </a:p>
        </p:txBody>
      </p:sp>
      <p:sp>
        <p:nvSpPr>
          <p:cNvPr id="3" name="Content Placeholder 2">
            <a:extLst>
              <a:ext uri="{FF2B5EF4-FFF2-40B4-BE49-F238E27FC236}">
                <a16:creationId xmlns:a16="http://schemas.microsoft.com/office/drawing/2014/main" id="{1926D401-AFA4-330C-D0BC-E75B1AB81DF3}"/>
              </a:ext>
            </a:extLst>
          </p:cNvPr>
          <p:cNvSpPr>
            <a:spLocks noGrp="1"/>
          </p:cNvSpPr>
          <p:nvPr>
            <p:ph sz="half" idx="1"/>
          </p:nvPr>
        </p:nvSpPr>
        <p:spPr>
          <a:xfrm>
            <a:off x="1005347" y="1796129"/>
            <a:ext cx="5181600" cy="4351338"/>
          </a:xfrm>
        </p:spPr>
        <p:txBody>
          <a:bodyPr>
            <a:noAutofit/>
          </a:bodyPr>
          <a:lstStyle/>
          <a:p>
            <a:r>
              <a:rPr lang="en-IN" dirty="0">
                <a:latin typeface="Times New Roman" panose="02020603050405020304" pitchFamily="18" charset="0"/>
                <a:cs typeface="Times New Roman" panose="02020603050405020304" pitchFamily="18" charset="0"/>
              </a:rPr>
              <a:t>Attributes of Interest: </a:t>
            </a:r>
          </a:p>
          <a:p>
            <a:pPr lvl="1">
              <a:lnSpc>
                <a:spcPct val="100000"/>
              </a:lnSpc>
              <a:buFont typeface="Wingdings" panose="05000000000000000000" pitchFamily="2" charset="2"/>
              <a:buChar char="§"/>
            </a:pPr>
            <a:r>
              <a:rPr lang="fr-FR" sz="1400" b="0" i="0" u="none" strike="noStrike" dirty="0" err="1">
                <a:solidFill>
                  <a:srgbClr val="000000"/>
                </a:solidFill>
                <a:effectLst/>
                <a:latin typeface="Times New Roman" panose="02020603050405020304" pitchFamily="18" charset="0"/>
                <a:cs typeface="Times New Roman" panose="02020603050405020304" pitchFamily="18" charset="0"/>
              </a:rPr>
              <a:t>iso_code</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Qualitative</a:t>
            </a:r>
          </a:p>
          <a:p>
            <a:pPr lvl="1">
              <a:lnSpc>
                <a:spcPct val="100000"/>
              </a:lnSpc>
              <a:buFont typeface="Wingdings" panose="05000000000000000000" pitchFamily="2" charset="2"/>
              <a:buChar char="§"/>
            </a:pPr>
            <a:r>
              <a:rPr lang="fr-FR" sz="1400" dirty="0">
                <a:solidFill>
                  <a:srgbClr val="000000"/>
                </a:solidFill>
                <a:latin typeface="Times New Roman" panose="02020603050405020304" pitchFamily="18" charset="0"/>
                <a:cs typeface="Times New Roman" panose="02020603050405020304" pitchFamily="18" charset="0"/>
              </a:rPr>
              <a:t>c</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ontinent : Catégorial</a:t>
            </a:r>
          </a:p>
          <a:p>
            <a:pPr lvl="1">
              <a:lnSpc>
                <a:spcPct val="100000"/>
              </a:lnSpc>
              <a:buFont typeface="Wingdings" panose="05000000000000000000" pitchFamily="2" charset="2"/>
              <a:buChar char="§"/>
            </a:pPr>
            <a:r>
              <a:rPr lang="fr-FR" sz="1400" dirty="0">
                <a:solidFill>
                  <a:srgbClr val="000000"/>
                </a:solidFill>
                <a:latin typeface="Times New Roman" panose="02020603050405020304" pitchFamily="18" charset="0"/>
                <a:cs typeface="Times New Roman" panose="02020603050405020304" pitchFamily="18" charset="0"/>
              </a:rPr>
              <a:t>l</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ocation : Qualitative</a:t>
            </a:r>
          </a:p>
          <a:p>
            <a:pPr lvl="1">
              <a:lnSpc>
                <a:spcPct val="100000"/>
              </a:lnSpc>
              <a:buFont typeface="Wingdings" panose="05000000000000000000" pitchFamily="2" charset="2"/>
              <a:buChar char="§"/>
            </a:pPr>
            <a:r>
              <a:rPr lang="fr-FR" sz="1400" dirty="0">
                <a:solidFill>
                  <a:srgbClr val="000000"/>
                </a:solidFill>
                <a:latin typeface="Times New Roman" panose="02020603050405020304" pitchFamily="18" charset="0"/>
                <a:cs typeface="Times New Roman" panose="02020603050405020304" pitchFamily="18" charset="0"/>
              </a:rPr>
              <a:t>d</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ate: Quantitative</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total_cases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Quantitative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new_cases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Quantitative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total_deaths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fr-FR" sz="1400" b="0" i="0" u="none" strike="noStrike" dirty="0" err="1">
                <a:solidFill>
                  <a:srgbClr val="000000"/>
                </a:solidFill>
                <a:effectLst/>
                <a:latin typeface="Times New Roman" panose="02020603050405020304" pitchFamily="18" charset="0"/>
                <a:cs typeface="Times New Roman" panose="02020603050405020304" pitchFamily="18" charset="0"/>
              </a:rPr>
              <a:t>positive_rate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p>
          <a:p>
            <a:pPr lvl="1">
              <a:lnSpc>
                <a:spcPct val="100000"/>
              </a:lnSpc>
              <a:buFont typeface="Wingdings" panose="05000000000000000000" pitchFamily="2" charset="2"/>
              <a:buChar char="§"/>
            </a:pPr>
            <a:r>
              <a:rPr lang="fr-FR" sz="1400" b="0" i="0" u="none" strike="noStrike" dirty="0" err="1">
                <a:solidFill>
                  <a:srgbClr val="000000"/>
                </a:solidFill>
                <a:effectLst/>
                <a:latin typeface="Times New Roman" panose="02020603050405020304" pitchFamily="18" charset="0"/>
                <a:cs typeface="Times New Roman" panose="02020603050405020304" pitchFamily="18" charset="0"/>
              </a:rPr>
              <a:t>total_vaccinations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stringency_index</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endParaRPr lang="en-US" sz="1400" dirty="0">
              <a:solidFill>
                <a:srgbClr val="000000"/>
              </a:solidFill>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dirty="0">
                <a:solidFill>
                  <a:srgbClr val="000000"/>
                </a:solidFill>
                <a:latin typeface="Times New Roman" panose="02020603050405020304" pitchFamily="18" charset="0"/>
                <a:cs typeface="Times New Roman" panose="02020603050405020304" pitchFamily="18" charset="0"/>
              </a:rPr>
              <a:t>p</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opulation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p>
          <a:p>
            <a:pPr lvl="1">
              <a:lnSpc>
                <a:spcPct val="100000"/>
              </a:lnSpc>
              <a:buFont typeface="Wingdings" panose="05000000000000000000" pitchFamily="2" charset="2"/>
              <a:buChar char="§"/>
            </a:pPr>
            <a:r>
              <a:rPr lang="fr-FR" sz="1400" dirty="0" err="1">
                <a:solidFill>
                  <a:srgbClr val="000000"/>
                </a:solidFill>
                <a:latin typeface="Times New Roman" panose="02020603050405020304" pitchFamily="18" charset="0"/>
                <a:cs typeface="Times New Roman" panose="02020603050405020304" pitchFamily="18" charset="0"/>
              </a:rPr>
              <a:t>Life_expectancy</a:t>
            </a:r>
            <a:r>
              <a:rPr lang="fr-FR" sz="1400" dirty="0">
                <a:solidFill>
                  <a:srgbClr val="000000"/>
                </a:solidFill>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gdp_per_capita</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extreme_poverty</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endParaRPr lang="en-US" sz="1400" dirty="0">
              <a:solidFill>
                <a:srgbClr val="000000"/>
              </a:solidFill>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cardiovasc_death_rate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43F7533-31D6-01B2-5618-677984C5B9AB}"/>
              </a:ext>
            </a:extLst>
          </p:cNvPr>
          <p:cNvSpPr>
            <a:spLocks noGrp="1"/>
          </p:cNvSpPr>
          <p:nvPr>
            <p:ph sz="half" idx="2"/>
          </p:nvPr>
        </p:nvSpPr>
        <p:spPr>
          <a:xfrm>
            <a:off x="6172200" y="1796129"/>
            <a:ext cx="5181600" cy="4351338"/>
          </a:xfrm>
        </p:spPr>
        <p:txBody>
          <a:bodyPr>
            <a:noAutofit/>
          </a:bodyPr>
          <a:lstStyle/>
          <a:p>
            <a:pPr>
              <a:spcAft>
                <a:spcPts val="600"/>
              </a:spcAft>
            </a:pPr>
            <a:r>
              <a:rPr lang="en-IN" dirty="0">
                <a:latin typeface="Times New Roman" panose="02020603050405020304" pitchFamily="18" charset="0"/>
                <a:cs typeface="Times New Roman" panose="02020603050405020304" pitchFamily="18" charset="0"/>
              </a:rPr>
              <a:t>Raw Data size:</a:t>
            </a:r>
          </a:p>
          <a:p>
            <a:pPr lvl="1" algn="just">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Number of attributes: 67</a:t>
            </a:r>
          </a:p>
          <a:p>
            <a:pPr lvl="1" algn="just">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Number of datapoints:  166326</a:t>
            </a:r>
          </a:p>
          <a:p>
            <a:pPr marL="457200" lvl="1" indent="0" algn="just">
              <a:buNone/>
            </a:pPr>
            <a:endParaRPr lang="en-IN" sz="1400" dirty="0">
              <a:latin typeface="Times New Roman" panose="02020603050405020304" pitchFamily="18" charset="0"/>
              <a:cs typeface="Times New Roman" panose="02020603050405020304" pitchFamily="18" charset="0"/>
            </a:endParaRPr>
          </a:p>
          <a:p>
            <a:pPr>
              <a:spcAft>
                <a:spcPts val="600"/>
              </a:spcAft>
            </a:pPr>
            <a:r>
              <a:rPr lang="en-IN" dirty="0">
                <a:latin typeface="Times New Roman" panose="02020603050405020304" pitchFamily="18" charset="0"/>
                <a:cs typeface="Times New Roman" panose="02020603050405020304" pitchFamily="18" charset="0"/>
              </a:rPr>
              <a:t>Data Transformation:</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 Identifying and deleting columns which are unnecessary using domain knowledge</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Deleting columns which are duplicate or have similar meaning</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Checking the null values and dropping the columns with high null values</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Total attributes after data transformation: 35</a:t>
            </a:r>
          </a:p>
        </p:txBody>
      </p:sp>
    </p:spTree>
    <p:extLst>
      <p:ext uri="{BB962C8B-B14F-4D97-AF65-F5344CB8AC3E}">
        <p14:creationId xmlns:p14="http://schemas.microsoft.com/office/powerpoint/2010/main" val="84015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8A45-98E8-FD70-B848-4F5CD799E93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Road Accidents Dataset</a:t>
            </a:r>
          </a:p>
        </p:txBody>
      </p:sp>
      <p:sp>
        <p:nvSpPr>
          <p:cNvPr id="6" name="Content Placeholder 2">
            <a:extLst>
              <a:ext uri="{FF2B5EF4-FFF2-40B4-BE49-F238E27FC236}">
                <a16:creationId xmlns:a16="http://schemas.microsoft.com/office/drawing/2014/main" id="{B76E8215-6DF9-9FBF-18ED-94D86F8438F8}"/>
              </a:ext>
            </a:extLst>
          </p:cNvPr>
          <p:cNvSpPr>
            <a:spLocks noGrp="1"/>
          </p:cNvSpPr>
          <p:nvPr>
            <p:ph sz="half" idx="1"/>
          </p:nvPr>
        </p:nvSpPr>
        <p:spPr>
          <a:xfrm>
            <a:off x="838200" y="1864953"/>
            <a:ext cx="5181600" cy="4351338"/>
          </a:xfrm>
        </p:spPr>
        <p:txBody>
          <a:bodyPr>
            <a:noAutofit/>
          </a:bodyPr>
          <a:lstStyle/>
          <a:p>
            <a:r>
              <a:rPr lang="en-IN" dirty="0">
                <a:latin typeface="Times New Roman" panose="02020603050405020304" pitchFamily="18" charset="0"/>
                <a:cs typeface="Times New Roman" panose="02020603050405020304" pitchFamily="18" charset="0"/>
              </a:rPr>
              <a:t>Attributes of Interest: </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Accident Date: Quantitative</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Junction_Control</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Qualitative</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Accident_Severity</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Categorical</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Number_of_Casualties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Quantitative</a:t>
            </a:r>
          </a:p>
          <a:p>
            <a:pPr lvl="1">
              <a:lnSpc>
                <a:spcPct val="100000"/>
              </a:lnSpc>
              <a:buFont typeface="Wingdings" panose="05000000000000000000" pitchFamily="2" charset="2"/>
              <a:buChar char="§"/>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Urban_or_Rural_Area</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Categorical</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Weather_Conditions: Categorical</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Vehicle_Type: Qualitative</a:t>
            </a:r>
          </a:p>
          <a:p>
            <a:pPr lvl="1">
              <a:lnSpc>
                <a:spcPct val="100000"/>
              </a:lnSpc>
              <a:buFont typeface="Wingdings" panose="05000000000000000000" pitchFamily="2" charset="2"/>
              <a:buChar char="§"/>
            </a:pPr>
            <a:r>
              <a:rPr lang="en-US" sz="1400" dirty="0">
                <a:solidFill>
                  <a:srgbClr val="000000"/>
                </a:solidFill>
                <a:latin typeface="Times New Roman" panose="02020603050405020304" pitchFamily="18" charset="0"/>
                <a:cs typeface="Times New Roman" panose="02020603050405020304" pitchFamily="18" charset="0"/>
              </a:rPr>
              <a:t>Location: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Qualitative</a:t>
            </a:r>
          </a:p>
          <a:p>
            <a:pPr marL="457200" lvl="1" indent="0">
              <a:lnSpc>
                <a:spcPct val="100000"/>
              </a:lnSpc>
              <a:buNone/>
            </a:pP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7" name="Content Placeholder 3">
            <a:extLst>
              <a:ext uri="{FF2B5EF4-FFF2-40B4-BE49-F238E27FC236}">
                <a16:creationId xmlns:a16="http://schemas.microsoft.com/office/drawing/2014/main" id="{1E85EC22-E6C9-BA42-27F9-316E4021AFDD}"/>
              </a:ext>
            </a:extLst>
          </p:cNvPr>
          <p:cNvSpPr>
            <a:spLocks noGrp="1"/>
          </p:cNvSpPr>
          <p:nvPr>
            <p:ph sz="half" idx="2"/>
          </p:nvPr>
        </p:nvSpPr>
        <p:spPr>
          <a:xfrm>
            <a:off x="6172200" y="1864953"/>
            <a:ext cx="5181600" cy="4351338"/>
          </a:xfrm>
        </p:spPr>
        <p:txBody>
          <a:bodyPr>
            <a:noAutofit/>
          </a:bodyPr>
          <a:lstStyle/>
          <a:p>
            <a:pPr>
              <a:spcAft>
                <a:spcPts val="600"/>
              </a:spcAft>
            </a:pPr>
            <a:r>
              <a:rPr lang="en-IN" dirty="0">
                <a:latin typeface="Times New Roman" panose="02020603050405020304" pitchFamily="18" charset="0"/>
                <a:cs typeface="Times New Roman" panose="02020603050405020304" pitchFamily="18" charset="0"/>
              </a:rPr>
              <a:t>Raw Data size:</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Number of attributes: 21</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Number of datapoints: 129889</a:t>
            </a:r>
          </a:p>
          <a:p>
            <a:pPr marL="457200" lvl="1" indent="0" algn="just">
              <a:buNone/>
            </a:pPr>
            <a:endParaRPr lang="en-IN" sz="1400" dirty="0">
              <a:latin typeface="Times New Roman" panose="02020603050405020304" pitchFamily="18" charset="0"/>
              <a:cs typeface="Times New Roman" panose="02020603050405020304" pitchFamily="18" charset="0"/>
            </a:endParaRPr>
          </a:p>
          <a:p>
            <a:pPr>
              <a:spcAft>
                <a:spcPts val="600"/>
              </a:spcAft>
            </a:pPr>
            <a:r>
              <a:rPr lang="en-IN" dirty="0">
                <a:latin typeface="Times New Roman" panose="02020603050405020304" pitchFamily="18" charset="0"/>
                <a:cs typeface="Times New Roman" panose="02020603050405020304" pitchFamily="18" charset="0"/>
              </a:rPr>
              <a:t>Data Transformation:</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 Identifying and deleting columns which are unnecessary using domain knowledge</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Deleting columns or rows which are duplicate or have similar meaning</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Checking the null values and dropping the columns with high null values</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Total attributes after data transformation: 17</a:t>
            </a:r>
          </a:p>
        </p:txBody>
      </p:sp>
    </p:spTree>
    <p:extLst>
      <p:ext uri="{BB962C8B-B14F-4D97-AF65-F5344CB8AC3E}">
        <p14:creationId xmlns:p14="http://schemas.microsoft.com/office/powerpoint/2010/main" val="20095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8A45-98E8-FD70-B848-4F5CD799E93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Airplane Crashes Dataset</a:t>
            </a:r>
          </a:p>
        </p:txBody>
      </p:sp>
      <p:sp>
        <p:nvSpPr>
          <p:cNvPr id="6" name="Content Placeholder 2">
            <a:extLst>
              <a:ext uri="{FF2B5EF4-FFF2-40B4-BE49-F238E27FC236}">
                <a16:creationId xmlns:a16="http://schemas.microsoft.com/office/drawing/2014/main" id="{B76E8215-6DF9-9FBF-18ED-94D86F8438F8}"/>
              </a:ext>
            </a:extLst>
          </p:cNvPr>
          <p:cNvSpPr>
            <a:spLocks noGrp="1"/>
          </p:cNvSpPr>
          <p:nvPr>
            <p:ph sz="half" idx="1"/>
          </p:nvPr>
        </p:nvSpPr>
        <p:spPr>
          <a:xfrm>
            <a:off x="966016" y="2002608"/>
            <a:ext cx="5181600" cy="4351338"/>
          </a:xfrm>
        </p:spPr>
        <p:txBody>
          <a:bodyPr>
            <a:noAutofit/>
          </a:bodyPr>
          <a:lstStyle/>
          <a:p>
            <a:r>
              <a:rPr lang="en-IN" dirty="0">
                <a:latin typeface="Times New Roman" panose="02020603050405020304" pitchFamily="18" charset="0"/>
                <a:cs typeface="Times New Roman" panose="02020603050405020304" pitchFamily="18" charset="0"/>
              </a:rPr>
              <a:t>Attributes of Interest: </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Date: Quantitative</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Country: Qualitative</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Operator: Categorical</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Flight #: </a:t>
            </a:r>
            <a:r>
              <a:rPr lang="en-US" sz="1400" dirty="0">
                <a:solidFill>
                  <a:srgbClr val="000000"/>
                </a:solidFill>
                <a:latin typeface="Times New Roman" panose="02020603050405020304" pitchFamily="18" charset="0"/>
                <a:cs typeface="Times New Roman" panose="02020603050405020304" pitchFamily="18" charset="0"/>
              </a:rPr>
              <a:t>Qualitative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Route: </a:t>
            </a:r>
            <a:r>
              <a:rPr lang="en-US" sz="1400" dirty="0">
                <a:solidFill>
                  <a:srgbClr val="000000"/>
                </a:solidFill>
                <a:latin typeface="Times New Roman" panose="02020603050405020304" pitchFamily="18" charset="0"/>
                <a:cs typeface="Times New Roman" panose="02020603050405020304" pitchFamily="18" charset="0"/>
              </a:rPr>
              <a:t>Qualitative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Aboard: </a:t>
            </a:r>
            <a:r>
              <a:rPr lang="en-US" sz="1400" dirty="0">
                <a:solidFill>
                  <a:srgbClr val="000000"/>
                </a:solidFill>
                <a:latin typeface="Times New Roman" panose="02020603050405020304" pitchFamily="18" charset="0"/>
                <a:cs typeface="Times New Roman" panose="02020603050405020304" pitchFamily="18" charset="0"/>
              </a:rPr>
              <a:t>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Fatalities: Quantitative</a:t>
            </a: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Fatalities Passengers: </a:t>
            </a:r>
            <a:r>
              <a:rPr lang="en-US" sz="1400" dirty="0">
                <a:solidFill>
                  <a:srgbClr val="000000"/>
                </a:solidFill>
                <a:latin typeface="Times New Roman" panose="02020603050405020304" pitchFamily="18" charset="0"/>
                <a:cs typeface="Times New Roman" panose="02020603050405020304" pitchFamily="18" charset="0"/>
              </a:rPr>
              <a:t>Quantitative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Fatalities Crew: Quantitative</a:t>
            </a:r>
          </a:p>
          <a:p>
            <a:pPr marL="457200" lvl="1" indent="0">
              <a:lnSpc>
                <a:spcPct val="100000"/>
              </a:lnSpc>
              <a:buNone/>
            </a:pP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7" name="Content Placeholder 3">
            <a:extLst>
              <a:ext uri="{FF2B5EF4-FFF2-40B4-BE49-F238E27FC236}">
                <a16:creationId xmlns:a16="http://schemas.microsoft.com/office/drawing/2014/main" id="{1E85EC22-E6C9-BA42-27F9-316E4021AFDD}"/>
              </a:ext>
            </a:extLst>
          </p:cNvPr>
          <p:cNvSpPr>
            <a:spLocks noGrp="1"/>
          </p:cNvSpPr>
          <p:nvPr>
            <p:ph sz="half" idx="2"/>
          </p:nvPr>
        </p:nvSpPr>
        <p:spPr>
          <a:xfrm>
            <a:off x="6172200" y="2002605"/>
            <a:ext cx="5181600" cy="4351338"/>
          </a:xfrm>
        </p:spPr>
        <p:txBody>
          <a:bodyPr>
            <a:noAutofit/>
          </a:bodyPr>
          <a:lstStyle/>
          <a:p>
            <a:pPr>
              <a:spcAft>
                <a:spcPts val="600"/>
              </a:spcAft>
            </a:pPr>
            <a:r>
              <a:rPr lang="en-IN" dirty="0">
                <a:latin typeface="Times New Roman" panose="02020603050405020304" pitchFamily="18" charset="0"/>
                <a:cs typeface="Times New Roman" panose="02020603050405020304" pitchFamily="18" charset="0"/>
              </a:rPr>
              <a:t>Raw Data size:</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Number of attributes: 17</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Number of datapoints: 4998</a:t>
            </a:r>
          </a:p>
          <a:p>
            <a:pPr marL="457200" lvl="1" indent="0" algn="just">
              <a:buNone/>
            </a:pPr>
            <a:endParaRPr lang="en-IN" sz="1400" dirty="0">
              <a:latin typeface="Times New Roman" panose="02020603050405020304" pitchFamily="18" charset="0"/>
              <a:cs typeface="Times New Roman" panose="02020603050405020304" pitchFamily="18" charset="0"/>
            </a:endParaRPr>
          </a:p>
          <a:p>
            <a:pPr>
              <a:spcAft>
                <a:spcPts val="600"/>
              </a:spcAft>
            </a:pPr>
            <a:r>
              <a:rPr lang="en-IN" dirty="0">
                <a:latin typeface="Times New Roman" panose="02020603050405020304" pitchFamily="18" charset="0"/>
                <a:cs typeface="Times New Roman" panose="02020603050405020304" pitchFamily="18" charset="0"/>
              </a:rPr>
              <a:t>Data Transformation:</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Checking all columns for null values</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Adding an additional column to capture country name from the location details</a:t>
            </a:r>
          </a:p>
          <a:p>
            <a:pPr lvl="1" algn="just">
              <a:lnSpc>
                <a:spcPct val="120000"/>
              </a:lnSpc>
              <a:buFont typeface="Wingdings" panose="05000000000000000000" pitchFamily="2" charset="2"/>
              <a:buChar char="§"/>
            </a:pPr>
            <a:r>
              <a:rPr lang="en-IN" sz="1400" dirty="0">
                <a:latin typeface="Times New Roman" panose="02020603050405020304" pitchFamily="18" charset="0"/>
                <a:cs typeface="Times New Roman" panose="02020603050405020304" pitchFamily="18" charset="0"/>
              </a:rPr>
              <a:t>Total attributes after data transformation: 18</a:t>
            </a:r>
          </a:p>
        </p:txBody>
      </p:sp>
    </p:spTree>
    <p:extLst>
      <p:ext uri="{BB962C8B-B14F-4D97-AF65-F5344CB8AC3E}">
        <p14:creationId xmlns:p14="http://schemas.microsoft.com/office/powerpoint/2010/main" val="266860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A4B6-3C82-E312-A8B4-FC9F6B08C26B}"/>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Workflow Diagram for Data Abstraction</a:t>
            </a:r>
          </a:p>
        </p:txBody>
      </p:sp>
      <p:pic>
        <p:nvPicPr>
          <p:cNvPr id="7" name="Content Placeholder 6">
            <a:extLst>
              <a:ext uri="{FF2B5EF4-FFF2-40B4-BE49-F238E27FC236}">
                <a16:creationId xmlns:a16="http://schemas.microsoft.com/office/drawing/2014/main" id="{4457CB03-F247-1C64-BBF1-EABC0D7E4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3623" y="1848004"/>
            <a:ext cx="7823746" cy="3906043"/>
          </a:xfrm>
        </p:spPr>
      </p:pic>
    </p:spTree>
    <p:extLst>
      <p:ext uri="{BB962C8B-B14F-4D97-AF65-F5344CB8AC3E}">
        <p14:creationId xmlns:p14="http://schemas.microsoft.com/office/powerpoint/2010/main" val="34616265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1456</TotalTime>
  <Words>2983</Words>
  <Application>Microsoft Office PowerPoint</Application>
  <PresentationFormat>Widescreen</PresentationFormat>
  <Paragraphs>332</Paragraphs>
  <Slides>31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Arial</vt:lpstr>
      <vt:lpstr>Calibri</vt:lpstr>
      <vt:lpstr>Calibri Light</vt:lpstr>
      <vt:lpstr>Times New Roman</vt:lpstr>
      <vt:lpstr>Wingdings</vt:lpstr>
      <vt:lpstr>Office Theme</vt:lpstr>
      <vt:lpstr>Impact of Covid-19 Pandemic on Air and Road Accidents</vt:lpstr>
      <vt:lpstr>Objective of the project</vt:lpstr>
      <vt:lpstr>Domain Introduction</vt:lpstr>
      <vt:lpstr>Project Workflow</vt:lpstr>
      <vt:lpstr>Data Abstraction</vt:lpstr>
      <vt:lpstr>Covid 19 Dataset</vt:lpstr>
      <vt:lpstr>Road Accidents Dataset</vt:lpstr>
      <vt:lpstr>Airplane Crashes Dataset</vt:lpstr>
      <vt:lpstr>Workflow Diagram for Data Abstraction</vt:lpstr>
      <vt:lpstr>Workflow Diagram for Task Abstraction</vt:lpstr>
      <vt:lpstr>Task Abstraction </vt:lpstr>
      <vt:lpstr>Implementation using Tools and Dataset</vt:lpstr>
      <vt:lpstr>Description of Tools</vt:lpstr>
      <vt:lpstr>Visualization 1: Total number of cases per country</vt:lpstr>
      <vt:lpstr>Visualization 2 : Total Cases Distribution by Continent</vt:lpstr>
      <vt:lpstr>Visualization 3: Life Expectancy by Continent</vt:lpstr>
      <vt:lpstr>Visualization 4: Number of new cases per day</vt:lpstr>
      <vt:lpstr>Visualization 5: Number of deaths per day</vt:lpstr>
      <vt:lpstr>Visualization 6: Stringency Index vs New Covid 19 cases</vt:lpstr>
      <vt:lpstr>Visualization 7: Accident type vs Vehicle type</vt:lpstr>
      <vt:lpstr>Visualization 8: Number of causalities reported for per location</vt:lpstr>
      <vt:lpstr>Visualization 9: Number of fatalities per day</vt:lpstr>
      <vt:lpstr>Visualization 10: Number of fatalities in each location</vt:lpstr>
      <vt:lpstr>Visualization 11: No. of accidents vs covid positive rate </vt:lpstr>
      <vt:lpstr>Visualization 12: Stringency index vs number of accidents</vt:lpstr>
      <vt:lpstr>Webpage For Presentation</vt:lpstr>
      <vt:lpstr>Implementation Status Report</vt:lpstr>
      <vt:lpstr>Links to Visualizations</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Pandemic on Air and Road Accidents</dc:title>
  <dc:creator>Lakshmi Keerthi Gopireddy</dc:creator>
  <cp:lastModifiedBy>Lakshmi Keerthi Gopireddy</cp:lastModifiedBy>
  <cp:revision>87</cp:revision>
  <dcterms:created xsi:type="dcterms:W3CDTF">2024-04-23T01:29:59Z</dcterms:created>
  <dcterms:modified xsi:type="dcterms:W3CDTF">2024-04-27T03:41:16Z</dcterms:modified>
</cp:coreProperties>
</file>